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417" r:id="rId4"/>
    <p:sldId id="415" r:id="rId6"/>
    <p:sldId id="322" r:id="rId7"/>
    <p:sldId id="324" r:id="rId8"/>
    <p:sldId id="325" r:id="rId9"/>
    <p:sldId id="323" r:id="rId10"/>
    <p:sldId id="326" r:id="rId11"/>
    <p:sldId id="330" r:id="rId12"/>
    <p:sldId id="476" r:id="rId13"/>
    <p:sldId id="579" r:id="rId14"/>
    <p:sldId id="331" r:id="rId15"/>
    <p:sldId id="332" r:id="rId16"/>
    <p:sldId id="580" r:id="rId17"/>
    <p:sldId id="565" r:id="rId18"/>
    <p:sldId id="327" r:id="rId19"/>
    <p:sldId id="337" r:id="rId20"/>
    <p:sldId id="338" r:id="rId21"/>
    <p:sldId id="584" r:id="rId22"/>
    <p:sldId id="340" r:id="rId23"/>
    <p:sldId id="339" r:id="rId24"/>
    <p:sldId id="375" r:id="rId25"/>
    <p:sldId id="372" r:id="rId26"/>
    <p:sldId id="518" r:id="rId27"/>
    <p:sldId id="519" r:id="rId28"/>
    <p:sldId id="587" r:id="rId29"/>
    <p:sldId id="586" r:id="rId30"/>
    <p:sldId id="521" r:id="rId31"/>
    <p:sldId id="342" r:id="rId32"/>
    <p:sldId id="522" r:id="rId33"/>
    <p:sldId id="343" r:id="rId34"/>
    <p:sldId id="582" r:id="rId35"/>
    <p:sldId id="581" r:id="rId36"/>
    <p:sldId id="345" r:id="rId37"/>
    <p:sldId id="583" r:id="rId38"/>
    <p:sldId id="373" r:id="rId39"/>
    <p:sldId id="347" r:id="rId40"/>
    <p:sldId id="566" r:id="rId41"/>
    <p:sldId id="588" r:id="rId42"/>
    <p:sldId id="351" r:id="rId43"/>
    <p:sldId id="352" r:id="rId44"/>
    <p:sldId id="589" r:id="rId45"/>
    <p:sldId id="348" r:id="rId46"/>
    <p:sldId id="349" r:id="rId47"/>
    <p:sldId id="350" r:id="rId48"/>
    <p:sldId id="525" r:id="rId49"/>
    <p:sldId id="526" r:id="rId50"/>
    <p:sldId id="572" r:id="rId51"/>
    <p:sldId id="573" r:id="rId52"/>
    <p:sldId id="574" r:id="rId53"/>
    <p:sldId id="353" r:id="rId54"/>
    <p:sldId id="354" r:id="rId55"/>
    <p:sldId id="328" r:id="rId56"/>
    <p:sldId id="577" r:id="rId57"/>
    <p:sldId id="356" r:id="rId58"/>
    <p:sldId id="575" r:id="rId59"/>
    <p:sldId id="355" r:id="rId60"/>
    <p:sldId id="578" r:id="rId61"/>
    <p:sldId id="357" r:id="rId62"/>
    <p:sldId id="358" r:id="rId63"/>
    <p:sldId id="359" r:id="rId64"/>
    <p:sldId id="360" r:id="rId65"/>
    <p:sldId id="361" r:id="rId66"/>
    <p:sldId id="364" r:id="rId67"/>
    <p:sldId id="367" r:id="rId68"/>
    <p:sldId id="368" r:id="rId69"/>
    <p:sldId id="369" r:id="rId70"/>
    <p:sldId id="370" r:id="rId71"/>
    <p:sldId id="371" r:id="rId72"/>
  </p:sldIdLst>
  <p:sldSz cx="6856095" cy="5141595"/>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A3A3A3"/>
    <a:srgbClr val="D20000"/>
    <a:srgbClr val="8F0000"/>
    <a:srgbClr val="640000"/>
    <a:srgbClr val="2E0000"/>
    <a:srgbClr val="4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500" autoAdjust="0"/>
  </p:normalViewPr>
  <p:slideViewPr>
    <p:cSldViewPr showGuides="1">
      <p:cViewPr varScale="1">
        <p:scale>
          <a:sx n="144" d="100"/>
          <a:sy n="144" d="100"/>
        </p:scale>
        <p:origin x="663" y="63"/>
      </p:cViewPr>
      <p:guideLst>
        <p:guide orient="horz" pos="264"/>
        <p:guide pos="4338"/>
      </p:guideLst>
    </p:cSldViewPr>
  </p:slideViewPr>
  <p:outlineViewPr>
    <p:cViewPr>
      <p:scale>
        <a:sx n="33" d="100"/>
        <a:sy n="33" d="100"/>
      </p:scale>
      <p:origin x="0" y="0"/>
    </p:cViewPr>
  </p:outlin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6" Type="http://schemas.openxmlformats.org/officeDocument/2006/relationships/tags" Target="tags/tag17.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D0D155-6FFF-44D3-B00A-FBC2BAA113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9BDE4-701F-4D16-9C33-9FA6D2A570C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99BDE4-701F-4D16-9C33-9FA6D2A570C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基准概率谬误</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499BDE4-701F-4D16-9C33-9FA6D2A570C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99BDE4-701F-4D16-9C33-9FA6D2A570C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algn="l"/>
            <a:r>
              <a:rPr lang="en-US" altLang="zh-CN" dirty="0">
                <a:latin typeface="Times New Roman" panose="02020603050405020304" pitchFamily="18" charset="0"/>
                <a:ea typeface="宋体" panose="02010600030101010101" pitchFamily="2" charset="-122"/>
                <a:cs typeface="Times New Roman" panose="02020603050405020304" pitchFamily="18" charset="0"/>
                <a:sym typeface="+mn-ea"/>
              </a:rPr>
              <a:t>Linda</a:t>
            </a:r>
            <a:r>
              <a:rPr lang="en-US" altLang="zh-CN" dirty="0">
                <a:latin typeface="宋体" panose="02010600030101010101" pitchFamily="2" charset="-122"/>
                <a:ea typeface="宋体" panose="02010600030101010101" pitchFamily="2" charset="-122"/>
                <a:sym typeface="+mn-ea"/>
              </a:rPr>
              <a:t>,31</a:t>
            </a:r>
            <a:r>
              <a:rPr lang="zh-CN" altLang="en-US" dirty="0">
                <a:latin typeface="宋体" panose="02010600030101010101" pitchFamily="2" charset="-122"/>
                <a:ea typeface="宋体" panose="02010600030101010101" pitchFamily="2" charset="-122"/>
                <a:sym typeface="+mn-ea"/>
              </a:rPr>
              <a:t>岁，单身。她为人坦诚，非常聪明，所学专业为哲学，在学生时代积极关心歧视问题和社会公平问题，同时参加了反核示威。现在请你将对该人的描述按照准确性大小排序。</a:t>
            </a:r>
            <a:endParaRPr lang="zh-CN" altLang="en-US" dirty="0">
              <a:latin typeface="宋体" panose="02010600030101010101" pitchFamily="2" charset="-122"/>
              <a:ea typeface="宋体" panose="02010600030101010101" pitchFamily="2" charset="-122"/>
            </a:endParaRPr>
          </a:p>
          <a:p>
            <a:pPr>
              <a:buNone/>
            </a:pPr>
            <a:endParaRPr lang="zh-CN" altLang="en-US" dirty="0">
              <a:latin typeface="宋体" panose="02010600030101010101" pitchFamily="2" charset="-122"/>
              <a:ea typeface="宋体" panose="02010600030101010101" pitchFamily="2" charset="-122"/>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dirty="0">
                <a:latin typeface="宋体" panose="02010600030101010101" pitchFamily="2" charset="-122"/>
                <a:ea typeface="宋体" panose="02010600030101010101" pitchFamily="2" charset="-122"/>
                <a:sym typeface="+mn-ea"/>
              </a:rPr>
              <a:t>科技股为何被市场高估？</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99BDE4-701F-4D16-9C33-9FA6D2A570C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99BDE4-701F-4D16-9C33-9FA6D2A570CE}"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99BDE4-701F-4D16-9C33-9FA6D2A570CE}"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231" y="1597327"/>
            <a:ext cx="5827951" cy="110217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028462" y="2913751"/>
            <a:ext cx="4799489" cy="1314044"/>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0965" indent="0" algn="ctr">
              <a:buNone/>
              <a:defRPr>
                <a:solidFill>
                  <a:schemeClr val="tx1">
                    <a:tint val="75000"/>
                  </a:schemeClr>
                </a:solidFill>
              </a:defRPr>
            </a:lvl5pPr>
            <a:lvl6pPr marL="1713865" indent="0" algn="ctr">
              <a:buNone/>
              <a:defRPr>
                <a:solidFill>
                  <a:schemeClr val="tx1">
                    <a:tint val="75000"/>
                  </a:schemeClr>
                </a:solidFill>
              </a:defRPr>
            </a:lvl6pPr>
            <a:lvl7pPr marL="2056765" indent="0" algn="ctr">
              <a:buNone/>
              <a:defRPr>
                <a:solidFill>
                  <a:schemeClr val="tx1">
                    <a:tint val="75000"/>
                  </a:schemeClr>
                </a:solidFill>
              </a:defRPr>
            </a:lvl7pPr>
            <a:lvl8pPr marL="2399665" indent="0" algn="ctr">
              <a:buNone/>
              <a:defRPr>
                <a:solidFill>
                  <a:schemeClr val="tx1">
                    <a:tint val="75000"/>
                  </a:schemeClr>
                </a:solidFill>
              </a:defRPr>
            </a:lvl8pPr>
            <a:lvl9pPr marL="274256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5" name="页脚占位符 4"/>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3763" y="4765793"/>
            <a:ext cx="1599830" cy="273759"/>
          </a:xfrm>
          <a:prstGeom prst="rect">
            <a:avLst/>
          </a:prstGeom>
        </p:spPr>
        <p:txBody>
          <a:body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42821" y="205915"/>
            <a:ext cx="6170772" cy="856986"/>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42821" y="1199781"/>
            <a:ext cx="6170772" cy="33934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5" name="页脚占位符 4"/>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3763" y="4765793"/>
            <a:ext cx="1599830" cy="273759"/>
          </a:xfrm>
          <a:prstGeom prst="rect">
            <a:avLst/>
          </a:prstGeom>
        </p:spPr>
        <p:txBody>
          <a:body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0899" y="205915"/>
            <a:ext cx="1542693" cy="4387290"/>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42821" y="205915"/>
            <a:ext cx="4513805" cy="4387290"/>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5" name="页脚占位符 4"/>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3763" y="4765793"/>
            <a:ext cx="1599830" cy="273759"/>
          </a:xfrm>
          <a:prstGeom prst="rect">
            <a:avLst/>
          </a:prstGeom>
        </p:spPr>
        <p:txBody>
          <a:body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57012" y="841460"/>
            <a:ext cx="5142071" cy="1790037"/>
          </a:xfrm>
        </p:spPr>
        <p:txBody>
          <a:bodyPr anchor="b"/>
          <a:lstStyle>
            <a:lvl1pPr algn="ctr">
              <a:defRPr sz="3375"/>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57012" y="2700528"/>
            <a:ext cx="5142071" cy="1241362"/>
          </a:xfrm>
        </p:spPr>
        <p:txBody>
          <a:bodyPr/>
          <a:lstStyle>
            <a:lvl1pPr marL="0" indent="0" algn="ctr">
              <a:buNone/>
              <a:defRPr sz="1350"/>
            </a:lvl1pPr>
            <a:lvl2pPr marL="257175" indent="0" algn="ctr">
              <a:buNone/>
              <a:defRPr sz="1125"/>
            </a:lvl2pPr>
            <a:lvl3pPr marL="514350" indent="0" algn="ctr">
              <a:buNone/>
              <a:defRPr sz="1010"/>
            </a:lvl3pPr>
            <a:lvl4pPr marL="771525" indent="0" algn="ctr">
              <a:buNone/>
              <a:defRPr sz="900"/>
            </a:lvl4pPr>
            <a:lvl5pPr marL="1028065" indent="0" algn="ctr">
              <a:buNone/>
              <a:defRPr sz="900"/>
            </a:lvl5pPr>
            <a:lvl6pPr marL="1285240" indent="0" algn="ctr">
              <a:buNone/>
              <a:defRPr sz="900"/>
            </a:lvl6pPr>
            <a:lvl7pPr marL="1542415" indent="0" algn="ctr">
              <a:buNone/>
              <a:defRPr sz="900"/>
            </a:lvl7pPr>
            <a:lvl8pPr marL="1799590" indent="0" algn="ctr">
              <a:buNone/>
              <a:defRPr sz="900"/>
            </a:lvl8pPr>
            <a:lvl9pPr marL="2056765" indent="0" algn="ctr">
              <a:buNone/>
              <a:defRPr sz="900"/>
            </a:lvl9pPr>
          </a:lstStyle>
          <a:p>
            <a:r>
              <a:rPr lang="zh-CN" altLang="en-US" smtClean="0"/>
              <a:t>单击此处编辑母版副标题样式</a:t>
            </a:r>
            <a:endParaRPr lang="zh-CN" altLang="en-US"/>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r>
              <a:rPr lang="zh-CN" altLang="en-US" dirty="0">
                <a:latin typeface="Times New Roman" panose="02020603050405020304" pitchFamily="18" charset="0"/>
                <a:ea typeface="宋体" panose="02010600030101010101" pitchFamily="2" charset="-122"/>
              </a:rPr>
              <a:t>/总页数</a:t>
            </a:r>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5" name="页脚占位符 4"/>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67786" y="1281829"/>
            <a:ext cx="5913382" cy="2138760"/>
          </a:xfrm>
        </p:spPr>
        <p:txBody>
          <a:bodyPr anchor="b"/>
          <a:lstStyle>
            <a:lvl1pPr>
              <a:defRPr sz="3375"/>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67786" y="3440822"/>
            <a:ext cx="5913382" cy="1124724"/>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0">
                <a:solidFill>
                  <a:schemeClr val="tx1">
                    <a:tint val="75000"/>
                  </a:schemeClr>
                </a:solidFill>
              </a:defRPr>
            </a:lvl3pPr>
            <a:lvl4pPr marL="771525" indent="0">
              <a:buNone/>
              <a:defRPr sz="900">
                <a:solidFill>
                  <a:schemeClr val="tx1">
                    <a:tint val="75000"/>
                  </a:schemeClr>
                </a:solidFill>
              </a:defRPr>
            </a:lvl4pPr>
            <a:lvl5pPr marL="1028065" indent="0">
              <a:buNone/>
              <a:defRPr sz="900">
                <a:solidFill>
                  <a:schemeClr val="tx1">
                    <a:tint val="75000"/>
                  </a:schemeClr>
                </a:solidFill>
              </a:defRPr>
            </a:lvl5pPr>
            <a:lvl6pPr marL="1285240" indent="0">
              <a:buNone/>
              <a:defRPr sz="900">
                <a:solidFill>
                  <a:schemeClr val="tx1">
                    <a:tint val="75000"/>
                  </a:schemeClr>
                </a:solidFill>
              </a:defRPr>
            </a:lvl6pPr>
            <a:lvl7pPr marL="1542415" indent="0">
              <a:buNone/>
              <a:defRPr sz="900">
                <a:solidFill>
                  <a:schemeClr val="tx1">
                    <a:tint val="75000"/>
                  </a:schemeClr>
                </a:solidFill>
              </a:defRPr>
            </a:lvl7pPr>
            <a:lvl8pPr marL="1799590" indent="0">
              <a:buNone/>
              <a:defRPr sz="900">
                <a:solidFill>
                  <a:schemeClr val="tx1">
                    <a:tint val="75000"/>
                  </a:schemeClr>
                </a:solidFill>
              </a:defRPr>
            </a:lvl8pPr>
            <a:lvl9pPr marL="2056765" indent="0">
              <a:buNone/>
              <a:defRPr sz="9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5" name="页脚占位符 4"/>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14207" y="1485350"/>
            <a:ext cx="2855564" cy="308495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86324" y="1485350"/>
            <a:ext cx="2855564" cy="308495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6" name="页脚占位符 5"/>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72250" y="273742"/>
            <a:ext cx="5913382" cy="993804"/>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67375" y="1333334"/>
            <a:ext cx="2740624" cy="617705"/>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0"/>
            </a:lvl4pPr>
            <a:lvl5pPr marL="1028065" indent="0">
              <a:buNone/>
              <a:defRPr sz="1010"/>
            </a:lvl5pPr>
            <a:lvl6pPr marL="1285240" indent="0">
              <a:buNone/>
              <a:defRPr sz="1010"/>
            </a:lvl6pPr>
            <a:lvl7pPr marL="1542415" indent="0">
              <a:buNone/>
              <a:defRPr sz="1010"/>
            </a:lvl7pPr>
            <a:lvl8pPr marL="1799590" indent="0">
              <a:buNone/>
              <a:defRPr sz="1010"/>
            </a:lvl8pPr>
            <a:lvl9pPr marL="2056765" indent="0">
              <a:buNone/>
              <a:defRPr sz="101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67375" y="1998294"/>
            <a:ext cx="2740624" cy="264223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3518550" y="1333334"/>
            <a:ext cx="2754121" cy="617705"/>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0"/>
            </a:lvl4pPr>
            <a:lvl5pPr marL="1028065" indent="0">
              <a:buNone/>
              <a:defRPr sz="1010"/>
            </a:lvl5pPr>
            <a:lvl6pPr marL="1285240" indent="0">
              <a:buNone/>
              <a:defRPr sz="1010"/>
            </a:lvl6pPr>
            <a:lvl7pPr marL="1542415" indent="0">
              <a:buNone/>
              <a:defRPr sz="1010"/>
            </a:lvl7pPr>
            <a:lvl8pPr marL="1799590" indent="0">
              <a:buNone/>
              <a:defRPr sz="1010"/>
            </a:lvl8pPr>
            <a:lvl9pPr marL="2056765" indent="0">
              <a:buNone/>
              <a:defRPr sz="101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3518550" y="1998294"/>
            <a:ext cx="2754121" cy="264223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8" name="页脚占位符 7"/>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4" name="页脚占位符 3"/>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3" name="页脚占位符 2"/>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2250" y="342773"/>
            <a:ext cx="2211269" cy="1199706"/>
          </a:xfrm>
        </p:spPr>
        <p:txBody>
          <a:bodyPr anchor="b"/>
          <a:lstStyle>
            <a:lvl1pPr>
              <a:defRPr sz="1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914733" y="740294"/>
            <a:ext cx="3470898" cy="365386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72250" y="1542479"/>
            <a:ext cx="2211269" cy="2857632"/>
          </a:xfrm>
        </p:spPr>
        <p:txBody>
          <a:bodyPr/>
          <a:lstStyle>
            <a:lvl1pPr marL="0" indent="0">
              <a:buNone/>
              <a:defRPr sz="900"/>
            </a:lvl1pPr>
            <a:lvl2pPr marL="257175" indent="0">
              <a:buNone/>
              <a:defRPr sz="785"/>
            </a:lvl2pPr>
            <a:lvl3pPr marL="514350" indent="0">
              <a:buNone/>
              <a:defRPr sz="675"/>
            </a:lvl3pPr>
            <a:lvl4pPr marL="771525" indent="0">
              <a:buNone/>
              <a:defRPr sz="560"/>
            </a:lvl4pPr>
            <a:lvl5pPr marL="1028065" indent="0">
              <a:buNone/>
              <a:defRPr sz="560"/>
            </a:lvl5pPr>
            <a:lvl6pPr marL="1285240" indent="0">
              <a:buNone/>
              <a:defRPr sz="560"/>
            </a:lvl6pPr>
            <a:lvl7pPr marL="1542415" indent="0">
              <a:buNone/>
              <a:defRPr sz="560"/>
            </a:lvl7pPr>
            <a:lvl8pPr marL="1799590" indent="0">
              <a:buNone/>
              <a:defRPr sz="560"/>
            </a:lvl8pPr>
            <a:lvl9pPr marL="2056765" indent="0">
              <a:buNone/>
              <a:defRPr sz="56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6" name="页脚占位符 5"/>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2821" y="205915"/>
            <a:ext cx="6170772" cy="856986"/>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342821" y="1199781"/>
            <a:ext cx="6170772" cy="33934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5" name="页脚占位符 4"/>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3763" y="4765793"/>
            <a:ext cx="1599830" cy="273759"/>
          </a:xfrm>
          <a:prstGeom prst="rect">
            <a:avLst/>
          </a:prstGeom>
        </p:spPr>
        <p:txBody>
          <a:bodyPr/>
          <a:lstStyle>
            <a:lvl1pPr algn="r">
              <a:defRPr sz="1200">
                <a:latin typeface="宋体" panose="02010600030101010101" pitchFamily="2" charset="-122"/>
                <a:ea typeface="宋体" panose="02010600030101010101" pitchFamily="2" charset="-122"/>
              </a:defRPr>
            </a:lvl1p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2250" y="342773"/>
            <a:ext cx="2342358" cy="1199706"/>
          </a:xfrm>
        </p:spPr>
        <p:txBody>
          <a:bodyPr anchor="b"/>
          <a:lstStyle>
            <a:lvl1pPr>
              <a:defRPr sz="18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914733" y="342774"/>
            <a:ext cx="3470898" cy="4051386"/>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065" indent="0">
              <a:buNone/>
              <a:defRPr sz="1125"/>
            </a:lvl5pPr>
            <a:lvl6pPr marL="1285240" indent="0">
              <a:buNone/>
              <a:defRPr sz="1125"/>
            </a:lvl6pPr>
            <a:lvl7pPr marL="1542415" indent="0">
              <a:buNone/>
              <a:defRPr sz="1125"/>
            </a:lvl7pPr>
            <a:lvl8pPr marL="1799590" indent="0">
              <a:buNone/>
              <a:defRPr sz="1125"/>
            </a:lvl8pPr>
            <a:lvl9pPr marL="2056765" indent="0">
              <a:buNone/>
              <a:defRPr sz="1125"/>
            </a:lvl9pPr>
          </a:lstStyle>
          <a:p>
            <a:endParaRPr lang="zh-CN" altLang="en-US"/>
          </a:p>
        </p:txBody>
      </p:sp>
      <p:sp>
        <p:nvSpPr>
          <p:cNvPr id="4" name="文本占位符 3"/>
          <p:cNvSpPr>
            <a:spLocks noGrp="1"/>
          </p:cNvSpPr>
          <p:nvPr>
            <p:ph type="body" sz="half" idx="2"/>
          </p:nvPr>
        </p:nvSpPr>
        <p:spPr>
          <a:xfrm>
            <a:off x="472250" y="1542479"/>
            <a:ext cx="2342358" cy="2857632"/>
          </a:xfrm>
        </p:spPr>
        <p:txBody>
          <a:bodyPr/>
          <a:lstStyle>
            <a:lvl1pPr marL="0" indent="0">
              <a:buNone/>
              <a:defRPr sz="1125"/>
            </a:lvl1pPr>
            <a:lvl2pPr marL="257175" indent="0">
              <a:buNone/>
              <a:defRPr sz="1010"/>
            </a:lvl2pPr>
            <a:lvl3pPr marL="514350" indent="0">
              <a:buNone/>
              <a:defRPr sz="900"/>
            </a:lvl3pPr>
            <a:lvl4pPr marL="771525" indent="0">
              <a:buNone/>
              <a:defRPr sz="785"/>
            </a:lvl4pPr>
            <a:lvl5pPr marL="1028065" indent="0">
              <a:buNone/>
              <a:defRPr sz="785"/>
            </a:lvl5pPr>
            <a:lvl6pPr marL="1285240" indent="0">
              <a:buNone/>
              <a:defRPr sz="785"/>
            </a:lvl6pPr>
            <a:lvl7pPr marL="1542415" indent="0">
              <a:buNone/>
              <a:defRPr sz="785"/>
            </a:lvl7pPr>
            <a:lvl8pPr marL="1799590" indent="0">
              <a:buNone/>
              <a:defRPr sz="785"/>
            </a:lvl8pPr>
            <a:lvl9pPr marL="2056765" indent="0">
              <a:buNone/>
              <a:defRPr sz="785"/>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6" name="页脚占位符 5"/>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5" name="页脚占位符 4"/>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884968" y="457031"/>
            <a:ext cx="1456920" cy="411327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14207" y="457031"/>
            <a:ext cx="4286302" cy="411327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5" name="页脚占位符 4"/>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
        <p:nvSpPr>
          <p:cNvPr id="5" name="页脚占位符 4"/>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71357" y="1368712"/>
            <a:ext cx="2913840" cy="326229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联机映像占位符 3"/>
          <p:cNvSpPr>
            <a:spLocks noGrp="1"/>
          </p:cNvSpPr>
          <p:nvPr>
            <p:ph type="clipArt" sz="half" idx="2"/>
          </p:nvPr>
        </p:nvSpPr>
        <p:spPr>
          <a:xfrm>
            <a:off x="3470898" y="1368712"/>
            <a:ext cx="2913840" cy="3262295"/>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
        <p:nvSpPr>
          <p:cNvPr id="6" name="页脚占位符 5"/>
          <p:cNvSpPr>
            <a:spLocks noGrp="1"/>
          </p:cNvSpPr>
          <p:nvPr>
            <p:ph type="ftr" sz="quarter" idx="11"/>
          </p:nvPr>
        </p:nvSpPr>
        <p:spPr/>
        <p:txBody>
          <a:bodyPr/>
          <a:lstStyle/>
          <a:p>
            <a:pPr lvl="0"/>
            <a:r>
              <a:rPr lang="zh-CN" altLang="en-US" dirty="0">
                <a:latin typeface="Times New Roman" panose="02020603050405020304" pitchFamily="18" charset="0"/>
                <a:ea typeface="宋体" panose="02010600030101010101" pitchFamily="2" charset="-122"/>
              </a:rPr>
              <a:t>第1/x页</a:t>
            </a:r>
            <a:endParaRPr lang="zh-CN" altLang="en-US" dirty="0">
              <a:latin typeface="Times New Roman" panose="02020603050405020304" pitchFamily="18"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609" y="3304157"/>
            <a:ext cx="5827951" cy="1021241"/>
          </a:xfrm>
          <a:prstGeom prst="rect">
            <a:avLst/>
          </a:prstGeom>
        </p:spPr>
        <p:txBody>
          <a:bodyPr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41609" y="2179364"/>
            <a:ext cx="5827951" cy="1124793"/>
          </a:xfrm>
          <a:prstGeom prst="rect">
            <a:avLst/>
          </a:prstGeo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0965" indent="0">
              <a:buNone/>
              <a:defRPr sz="1050">
                <a:solidFill>
                  <a:schemeClr val="tx1">
                    <a:tint val="75000"/>
                  </a:schemeClr>
                </a:solidFill>
              </a:defRPr>
            </a:lvl5pPr>
            <a:lvl6pPr marL="1713865" indent="0">
              <a:buNone/>
              <a:defRPr sz="1050">
                <a:solidFill>
                  <a:schemeClr val="tx1">
                    <a:tint val="75000"/>
                  </a:schemeClr>
                </a:solidFill>
              </a:defRPr>
            </a:lvl6pPr>
            <a:lvl7pPr marL="2056765" indent="0">
              <a:buNone/>
              <a:defRPr sz="1050">
                <a:solidFill>
                  <a:schemeClr val="tx1">
                    <a:tint val="75000"/>
                  </a:schemeClr>
                </a:solidFill>
              </a:defRPr>
            </a:lvl7pPr>
            <a:lvl8pPr marL="2399665" indent="0">
              <a:buNone/>
              <a:defRPr sz="1050">
                <a:solidFill>
                  <a:schemeClr val="tx1">
                    <a:tint val="75000"/>
                  </a:schemeClr>
                </a:solidFill>
              </a:defRPr>
            </a:lvl8pPr>
            <a:lvl9pPr marL="2742565" indent="0">
              <a:buNone/>
              <a:defRPr sz="105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5" name="页脚占位符 4"/>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3763" y="4765793"/>
            <a:ext cx="1599830" cy="273759"/>
          </a:xfrm>
          <a:prstGeom prst="rect">
            <a:avLst/>
          </a:prstGeom>
        </p:spPr>
        <p:txBody>
          <a:body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2821" y="205915"/>
            <a:ext cx="6170772" cy="856986"/>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42821" y="1199781"/>
            <a:ext cx="3028249" cy="3393425"/>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3485343" y="1199781"/>
            <a:ext cx="3028249" cy="3393425"/>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6" name="页脚占位符 5"/>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4913763" y="4765793"/>
            <a:ext cx="1599830" cy="273759"/>
          </a:xfrm>
          <a:prstGeom prst="rect">
            <a:avLst/>
          </a:prstGeom>
        </p:spPr>
        <p:txBody>
          <a:body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821" y="205915"/>
            <a:ext cx="6170772" cy="856986"/>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342821" y="1150981"/>
            <a:ext cx="3029440" cy="479673"/>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0965" indent="0">
              <a:buNone/>
              <a:defRPr sz="1200" b="1"/>
            </a:lvl5pPr>
            <a:lvl6pPr marL="1713865"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342821" y="1630653"/>
            <a:ext cx="3029440" cy="2962552"/>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3482964" y="1150981"/>
            <a:ext cx="3030630" cy="479673"/>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0965" indent="0">
              <a:buNone/>
              <a:defRPr sz="1200" b="1"/>
            </a:lvl5pPr>
            <a:lvl6pPr marL="1713865"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3482964" y="1630653"/>
            <a:ext cx="3030630" cy="2962552"/>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8" name="页脚占位符 7"/>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4913763" y="4765793"/>
            <a:ext cx="1599830" cy="273759"/>
          </a:xfrm>
          <a:prstGeom prst="rect">
            <a:avLst/>
          </a:prstGeom>
        </p:spPr>
        <p:txBody>
          <a:body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821" y="205915"/>
            <a:ext cx="6170772" cy="856986"/>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4" name="页脚占位符 3"/>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4913763" y="4765793"/>
            <a:ext cx="1599830" cy="273759"/>
          </a:xfrm>
          <a:prstGeom prst="rect">
            <a:avLst/>
          </a:prstGeom>
        </p:spPr>
        <p:txBody>
          <a:body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3" name="页脚占位符 2"/>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4913763" y="4765793"/>
            <a:ext cx="1599830" cy="273759"/>
          </a:xfrm>
          <a:prstGeom prst="rect">
            <a:avLst/>
          </a:prstGeom>
        </p:spPr>
        <p:txBody>
          <a:bodyPr/>
          <a:lstStyle>
            <a:lvl1pPr algn="r">
              <a:defRPr sz="1400">
                <a:latin typeface="宋体" panose="02010600030101010101" pitchFamily="2" charset="-122"/>
                <a:ea typeface="宋体" panose="02010600030101010101" pitchFamily="2" charset="-122"/>
              </a:defRPr>
            </a:lvl1p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822" y="204725"/>
            <a:ext cx="2255713" cy="871269"/>
          </a:xfrm>
          <a:prstGeom prst="rect">
            <a:avLst/>
          </a:prstGeom>
        </p:spPr>
        <p:txBody>
          <a:bodyPr anchor="b"/>
          <a:lstStyle>
            <a:lvl1pPr algn="l">
              <a:defRPr sz="1500" b="1"/>
            </a:lvl1pPr>
          </a:lstStyle>
          <a:p>
            <a:r>
              <a:rPr lang="zh-CN" altLang="en-US"/>
              <a:t>单击此处编辑母版标题样式</a:t>
            </a:r>
            <a:endParaRPr lang="zh-CN" altLang="en-US"/>
          </a:p>
        </p:txBody>
      </p:sp>
      <p:sp>
        <p:nvSpPr>
          <p:cNvPr id="3" name="内容占位符 2"/>
          <p:cNvSpPr>
            <a:spLocks noGrp="1"/>
          </p:cNvSpPr>
          <p:nvPr>
            <p:ph idx="1"/>
          </p:nvPr>
        </p:nvSpPr>
        <p:spPr>
          <a:xfrm>
            <a:off x="2680667" y="204725"/>
            <a:ext cx="3832925" cy="4388480"/>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342822" y="1075993"/>
            <a:ext cx="2255713" cy="351721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0965" indent="0">
              <a:buNone/>
              <a:defRPr sz="675"/>
            </a:lvl5pPr>
            <a:lvl6pPr marL="1713865" indent="0">
              <a:buNone/>
              <a:defRPr sz="675"/>
            </a:lvl6pPr>
            <a:lvl7pPr marL="2056765" indent="0">
              <a:buNone/>
              <a:defRPr sz="675"/>
            </a:lvl7pPr>
            <a:lvl8pPr marL="2399665" indent="0">
              <a:buNone/>
              <a:defRPr sz="675"/>
            </a:lvl8pPr>
            <a:lvl9pPr marL="2742565" indent="0">
              <a:buNone/>
              <a:defRPr sz="67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6" name="页脚占位符 5"/>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4913763" y="4765793"/>
            <a:ext cx="1599830" cy="273759"/>
          </a:xfrm>
          <a:prstGeom prst="rect">
            <a:avLst/>
          </a:prstGeom>
        </p:spPr>
        <p:txBody>
          <a:body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3905" y="3599339"/>
            <a:ext cx="4113848" cy="424922"/>
          </a:xfrm>
          <a:prstGeom prst="rect">
            <a:avLst/>
          </a:prstGeom>
        </p:spPr>
        <p:txBody>
          <a:bodyPr anchor="b"/>
          <a:lstStyle>
            <a:lvl1pPr algn="l">
              <a:defRPr sz="15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343905" y="459439"/>
            <a:ext cx="4113848" cy="3085148"/>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0965" indent="0">
              <a:buNone/>
              <a:defRPr sz="1500"/>
            </a:lvl5pPr>
            <a:lvl6pPr marL="1713865" indent="0">
              <a:buNone/>
              <a:defRPr sz="1500"/>
            </a:lvl6pPr>
            <a:lvl7pPr marL="2056765" indent="0">
              <a:buNone/>
              <a:defRPr sz="1500"/>
            </a:lvl7pPr>
            <a:lvl8pPr marL="2399665" indent="0">
              <a:buNone/>
              <a:defRPr sz="1500"/>
            </a:lvl8pPr>
            <a:lvl9pPr marL="2742565" indent="0">
              <a:buNone/>
              <a:defRPr sz="1500"/>
            </a:lvl9pPr>
          </a:lstStyle>
          <a:p>
            <a:endParaRPr lang="zh-CN" altLang="en-US"/>
          </a:p>
        </p:txBody>
      </p:sp>
      <p:sp>
        <p:nvSpPr>
          <p:cNvPr id="4" name="文本占位符 3"/>
          <p:cNvSpPr>
            <a:spLocks noGrp="1"/>
          </p:cNvSpPr>
          <p:nvPr>
            <p:ph type="body" sz="half" idx="2"/>
          </p:nvPr>
        </p:nvSpPr>
        <p:spPr>
          <a:xfrm>
            <a:off x="1343905" y="4024262"/>
            <a:ext cx="4113848" cy="603460"/>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0965" indent="0">
              <a:buNone/>
              <a:defRPr sz="675"/>
            </a:lvl5pPr>
            <a:lvl6pPr marL="1713865" indent="0">
              <a:buNone/>
              <a:defRPr sz="675"/>
            </a:lvl6pPr>
            <a:lvl7pPr marL="2056765" indent="0">
              <a:buNone/>
              <a:defRPr sz="675"/>
            </a:lvl7pPr>
            <a:lvl8pPr marL="2399665" indent="0">
              <a:buNone/>
              <a:defRPr sz="675"/>
            </a:lvl8pPr>
            <a:lvl9pPr marL="2742565" indent="0">
              <a:buNone/>
              <a:defRPr sz="67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342821" y="4765793"/>
            <a:ext cx="1599830" cy="273759"/>
          </a:xfrm>
          <a:prstGeom prst="rect">
            <a:avLst/>
          </a:prstGeom>
        </p:spPr>
        <p:txBody>
          <a:bodyPr/>
          <a:lstStyle/>
          <a:p>
            <a:fld id="{4841D870-8283-4DD2-9937-AECF23EF6CEF}" type="datetimeFigureOut">
              <a:rPr lang="zh-CN" altLang="en-US" smtClean="0"/>
            </a:fld>
            <a:endParaRPr lang="zh-CN" altLang="en-US"/>
          </a:p>
        </p:txBody>
      </p:sp>
      <p:sp>
        <p:nvSpPr>
          <p:cNvPr id="6" name="页脚占位符 5"/>
          <p:cNvSpPr>
            <a:spLocks noGrp="1"/>
          </p:cNvSpPr>
          <p:nvPr>
            <p:ph type="ftr" sz="quarter" idx="11"/>
          </p:nvPr>
        </p:nvSpPr>
        <p:spPr>
          <a:xfrm>
            <a:off x="2342608" y="4765793"/>
            <a:ext cx="2171197"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4913763" y="4765793"/>
            <a:ext cx="1599830" cy="273759"/>
          </a:xfrm>
          <a:prstGeom prst="rect">
            <a:avLst/>
          </a:prstGeom>
        </p:spPr>
        <p:txBody>
          <a:bodyPr/>
          <a:lstStyle/>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6895" indent="-213995"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199515"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415"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315"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15"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115"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015"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0965" algn="l" defTabSz="685800" rtl="0" eaLnBrk="1" latinLnBrk="0" hangingPunct="1">
        <a:defRPr sz="1350" kern="1200">
          <a:solidFill>
            <a:schemeClr val="tx1"/>
          </a:solidFill>
          <a:latin typeface="+mn-lt"/>
          <a:ea typeface="+mn-ea"/>
          <a:cs typeface="+mn-cs"/>
        </a:defRPr>
      </a:lvl5pPr>
      <a:lvl6pPr marL="1713865" algn="l" defTabSz="685800" rtl="0" eaLnBrk="1" latinLnBrk="0" hangingPunct="1">
        <a:defRPr sz="1350" kern="1200">
          <a:solidFill>
            <a:schemeClr val="tx1"/>
          </a:solidFill>
          <a:latin typeface="+mn-lt"/>
          <a:ea typeface="+mn-ea"/>
          <a:cs typeface="+mn-cs"/>
        </a:defRPr>
      </a:lvl6pPr>
      <a:lvl7pPr marL="2056765" algn="l" defTabSz="685800" rtl="0" eaLnBrk="1" latinLnBrk="0" hangingPunct="1">
        <a:defRPr sz="1350" kern="1200">
          <a:solidFill>
            <a:schemeClr val="tx1"/>
          </a:solidFill>
          <a:latin typeface="+mn-lt"/>
          <a:ea typeface="+mn-ea"/>
          <a:cs typeface="+mn-cs"/>
        </a:defRPr>
      </a:lvl7pPr>
      <a:lvl8pPr marL="2399665" algn="l" defTabSz="685800" rtl="0" eaLnBrk="1" latinLnBrk="0" hangingPunct="1">
        <a:defRPr sz="1350" kern="1200">
          <a:solidFill>
            <a:schemeClr val="tx1"/>
          </a:solidFill>
          <a:latin typeface="+mn-lt"/>
          <a:ea typeface="+mn-ea"/>
          <a:cs typeface="+mn-cs"/>
        </a:defRPr>
      </a:lvl8pPr>
      <a:lvl9pPr marL="274256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514207" y="457031"/>
            <a:ext cx="5827681" cy="856933"/>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514207" y="1485350"/>
            <a:ext cx="5827681" cy="3084957"/>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514207" y="4684564"/>
            <a:ext cx="1428353" cy="342773"/>
          </a:xfrm>
          <a:prstGeom prst="rect">
            <a:avLst/>
          </a:prstGeom>
          <a:noFill/>
          <a:ln w="9525">
            <a:noFill/>
          </a:ln>
        </p:spPr>
        <p:txBody>
          <a:bodyPr/>
          <a:lstStyle>
            <a:lvl1pPr>
              <a:defRPr sz="1050"/>
            </a:lvl1pPr>
          </a:lstStyle>
          <a:p>
            <a:pPr lvl="0"/>
            <a:fld id="{BB962C8B-B14F-4D97-AF65-F5344CB8AC3E}" type="datetime1">
              <a:rPr lang="zh-CN" altLang="en-US" dirty="0">
                <a:latin typeface="Times New Roman" panose="02020603050405020304" pitchFamily="18" charset="0"/>
                <a:ea typeface="宋体" panose="02010600030101010101" pitchFamily="2" charset="-122"/>
              </a:rPr>
            </a:fld>
            <a:endParaRPr lang="zh-CN" altLang="en-US" dirty="0">
              <a:latin typeface="Times New Roman" panose="02020603050405020304" pitchFamily="18" charset="0"/>
              <a:ea typeface="宋体" panose="02010600030101010101" pitchFamily="2" charset="-122"/>
            </a:endParaRPr>
          </a:p>
        </p:txBody>
      </p:sp>
      <p:sp>
        <p:nvSpPr>
          <p:cNvPr id="1029" name="页脚占位符 1028"/>
          <p:cNvSpPr>
            <a:spLocks noGrp="1"/>
          </p:cNvSpPr>
          <p:nvPr>
            <p:ph type="ftr" sz="quarter" idx="3"/>
          </p:nvPr>
        </p:nvSpPr>
        <p:spPr>
          <a:xfrm>
            <a:off x="2342499" y="4684564"/>
            <a:ext cx="2171097" cy="342773"/>
          </a:xfrm>
          <a:prstGeom prst="rect">
            <a:avLst/>
          </a:prstGeom>
          <a:noFill/>
          <a:ln w="9525">
            <a:noFill/>
          </a:ln>
        </p:spPr>
        <p:txBody>
          <a:bodyPr/>
          <a:lstStyle>
            <a:lvl1pPr algn="ctr">
              <a:defRPr sz="1050"/>
            </a:lvl1pPr>
          </a:lstStyle>
          <a:p>
            <a:pPr lvl="0"/>
            <a:endParaRPr lang="zh-CN" altLang="en-US" dirty="0">
              <a:latin typeface="Times New Roman" panose="02020603050405020304" pitchFamily="18" charset="0"/>
              <a:ea typeface="宋体" panose="02010600030101010101" pitchFamily="2" charset="-122"/>
            </a:endParaRPr>
          </a:p>
        </p:txBody>
      </p:sp>
      <p:sp>
        <p:nvSpPr>
          <p:cNvPr id="1030" name="灯片编号占位符 1029"/>
          <p:cNvSpPr>
            <a:spLocks noGrp="1"/>
          </p:cNvSpPr>
          <p:nvPr>
            <p:ph type="sldNum" sz="quarter" idx="4"/>
          </p:nvPr>
        </p:nvSpPr>
        <p:spPr>
          <a:xfrm>
            <a:off x="4913535" y="4684564"/>
            <a:ext cx="1428353" cy="342773"/>
          </a:xfrm>
          <a:prstGeom prst="rect">
            <a:avLst/>
          </a:prstGeom>
          <a:noFill/>
          <a:ln w="9525">
            <a:noFill/>
          </a:ln>
        </p:spPr>
        <p:txBody>
          <a:bodyPr/>
          <a:lstStyle>
            <a:lvl1pPr algn="r">
              <a:defRPr sz="1050"/>
            </a:lvl1pPr>
          </a:lstStyle>
          <a:p>
            <a:pPr lvl="0"/>
            <a:fld id="{9A0DB2DC-4C9A-4742-B13C-FB6460FD3503}" type="slidenum">
              <a:rPr lang="zh-CN" altLang="en-US" dirty="0">
                <a:latin typeface="Times New Roman" panose="02020603050405020304" pitchFamily="18" charset="0"/>
                <a:ea typeface="宋体" panose="02010600030101010101" pitchFamily="2" charset="-122"/>
              </a:rPr>
            </a:fld>
            <a:r>
              <a:rPr lang="zh-CN" altLang="en-US" dirty="0">
                <a:latin typeface="Times New Roman" panose="02020603050405020304" pitchFamily="18" charset="0"/>
                <a:ea typeface="宋体" panose="02010600030101010101" pitchFamily="2" charset="-122"/>
              </a:rPr>
              <a:t>/总页数</a:t>
            </a:r>
            <a:endParaRPr lang="zh-CN" altLang="en-US" dirty="0">
              <a:latin typeface="Times New Roman" panose="02020603050405020304" pitchFamily="18" charset="0"/>
              <a:ea typeface="宋体" panose="02010600030101010101" pitchFamily="2" charset="-122"/>
            </a:endParaRPr>
          </a:p>
        </p:txBody>
      </p:sp>
      <p:sp>
        <p:nvSpPr>
          <p:cNvPr id="5" name="矩形 4"/>
          <p:cNvSpPr/>
          <p:nvPr userDrawn="1"/>
        </p:nvSpPr>
        <p:spPr>
          <a:xfrm>
            <a:off x="0" y="307923"/>
            <a:ext cx="296570"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a typeface="华文细黑" panose="0201060004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marL="0" lvl="0" indent="0" algn="ctr" defTabSz="685800" rtl="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rtl="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6895" lvl="1" indent="-213995" algn="l" defTabSz="685800" rtl="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rtl="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199515" lvl="3"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2415" lvl="4"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315" lvl="5"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215" lvl="6"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115" lvl="7"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3380" lvl="8" indent="-171450" algn="l" defTabSz="685800" rtl="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342900" lvl="1" indent="0" algn="l" defTabSz="685800" rtl="0" eaLnBrk="1" fontAlgn="base" latinLnBrk="0" hangingPunct="1">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cs typeface="+mn-cs"/>
        </a:defRPr>
      </a:lvl2pPr>
      <a:lvl3pPr marL="685800" lvl="2" indent="0" algn="l" defTabSz="685800" rtl="0" eaLnBrk="1" fontAlgn="base" latinLnBrk="0" hangingPunct="1">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cs typeface="+mn-cs"/>
        </a:defRPr>
      </a:lvl3pPr>
      <a:lvl4pPr marL="1028065" lvl="3" indent="0" algn="l" defTabSz="685800" rtl="0" eaLnBrk="1" fontAlgn="base" latinLnBrk="0" hangingPunct="1">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cs typeface="+mn-cs"/>
        </a:defRPr>
      </a:lvl4pPr>
      <a:lvl5pPr marL="1370965" lvl="4" indent="0" algn="l" defTabSz="685800" rtl="0" eaLnBrk="1" fontAlgn="base" latinLnBrk="0" hangingPunct="1">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cs typeface="+mn-cs"/>
        </a:defRPr>
      </a:lvl5pPr>
      <a:lvl6pPr marL="1713865" lvl="5" indent="0" algn="l" defTabSz="685800" rtl="0" eaLnBrk="1" fontAlgn="base" latinLnBrk="0" hangingPunct="1">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cs typeface="+mn-cs"/>
        </a:defRPr>
      </a:lvl6pPr>
      <a:lvl7pPr marL="2056765" lvl="6" indent="0" algn="l" defTabSz="685800" rtl="0" eaLnBrk="1" fontAlgn="base" latinLnBrk="0" hangingPunct="1">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cs typeface="+mn-cs"/>
        </a:defRPr>
      </a:lvl7pPr>
      <a:lvl8pPr marL="2399665" lvl="7" indent="0" algn="l" defTabSz="685800" rtl="0" eaLnBrk="1" fontAlgn="base" latinLnBrk="0" hangingPunct="1">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cs typeface="+mn-cs"/>
        </a:defRPr>
      </a:lvl8pPr>
      <a:lvl9pPr marL="2741930" lvl="8" indent="0" algn="l" defTabSz="685800" rtl="0" eaLnBrk="1" fontAlgn="base" latinLnBrk="0" hangingPunct="1">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3" Type="http://schemas.openxmlformats.org/officeDocument/2006/relationships/slideLayout" Target="../slideLayouts/slideLayout2.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57250" y="261364"/>
            <a:ext cx="5141595" cy="680309"/>
          </a:xfrm>
        </p:spPr>
        <p:txBody>
          <a:bodyPr/>
          <a:p>
            <a:r>
              <a:rPr lang="zh-CN" altLang="en-US" b="1" u="sng">
                <a:latin typeface="宋体" panose="02010600030101010101" pitchFamily="2" charset="-122"/>
                <a:ea typeface="宋体" panose="02010600030101010101" pitchFamily="2" charset="-122"/>
                <a:cs typeface="黑体" panose="02010609060101010101" pitchFamily="49" charset="-122"/>
              </a:rPr>
              <a:t>第二篇</a:t>
            </a:r>
            <a:r>
              <a:rPr lang="zh-CN" altLang="en-US">
                <a:latin typeface="黑体" panose="02010609060101010101" pitchFamily="49" charset="-122"/>
                <a:ea typeface="黑体" panose="02010609060101010101" pitchFamily="49" charset="-122"/>
                <a:cs typeface="黑体" panose="02010609060101010101" pitchFamily="49" charset="-122"/>
              </a:rPr>
              <a:t> </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3" name="副标题 2"/>
          <p:cNvSpPr>
            <a:spLocks noGrp="1"/>
          </p:cNvSpPr>
          <p:nvPr>
            <p:ph type="subTitle" idx="1"/>
          </p:nvPr>
        </p:nvSpPr>
        <p:spPr>
          <a:xfrm>
            <a:off x="447351" y="1151622"/>
            <a:ext cx="5961870" cy="1241124"/>
          </a:xfrm>
        </p:spPr>
        <p:txBody>
          <a:bodyPr/>
          <a:p>
            <a:r>
              <a:rPr lang="zh-CN" altLang="en-US" sz="3000">
                <a:solidFill>
                  <a:srgbClr val="00B050"/>
                </a:solidFill>
                <a:effectLst>
                  <a:outerShdw blurRad="38100" dist="25400" dir="5400000" algn="ctr" rotWithShape="0">
                    <a:srgbClr val="6E747A">
                      <a:alpha val="43000"/>
                    </a:srgbClr>
                  </a:outerShdw>
                </a:effectLst>
                <a:uFillTx/>
                <a:latin typeface="黑体" panose="02010609060101010101" pitchFamily="49" charset="-122"/>
                <a:ea typeface="黑体" panose="02010609060101010101" pitchFamily="49" charset="-122"/>
                <a:sym typeface="+mn-ea"/>
              </a:rPr>
              <a:t>有限理性：行为科学基础</a:t>
            </a:r>
            <a:endParaRPr lang="zh-CN" altLang="en-US" sz="3000">
              <a:solidFill>
                <a:srgbClr val="00B050"/>
              </a:solidFill>
              <a:effectLst>
                <a:outerShdw blurRad="38100" dist="25400" dir="5400000" algn="ctr" rotWithShape="0">
                  <a:srgbClr val="6E747A">
                    <a:alpha val="43000"/>
                  </a:srgbClr>
                </a:outerShdw>
              </a:effectLst>
              <a:uFillTx/>
              <a:latin typeface="黑体" panose="02010609060101010101" pitchFamily="49" charset="-122"/>
              <a:ea typeface="黑体" panose="02010609060101010101" pitchFamily="49" charset="-122"/>
            </a:endParaRPr>
          </a:p>
          <a:p>
            <a:pPr>
              <a:lnSpc>
                <a:spcPct val="70000"/>
              </a:lnSpc>
            </a:pPr>
            <a:r>
              <a:rPr lang="zh-CN" altLang="en-US" sz="2700" i="1">
                <a:solidFill>
                  <a:schemeClr val="tx1">
                    <a:lumMod val="85000"/>
                    <a:lumOff val="15000"/>
                  </a:schemeClr>
                </a:solidFill>
                <a:effectLst/>
                <a:latin typeface="Times New Roman" panose="02020603050405020304" pitchFamily="18" charset="0"/>
                <a:cs typeface="Times New Roman" panose="02020603050405020304" pitchFamily="18" charset="0"/>
                <a:sym typeface="+mn-ea"/>
              </a:rPr>
              <a:t>Limited Rationality: Behavioral Science Foundations</a:t>
            </a:r>
            <a:endParaRPr lang="zh-CN" altLang="en-US" sz="2700" i="1">
              <a:solidFill>
                <a:schemeClr val="tx1">
                  <a:lumMod val="85000"/>
                  <a:lumOff val="15000"/>
                </a:schemeClr>
              </a:solidFill>
              <a:effectLst/>
              <a:latin typeface="Times New Roman" panose="02020603050405020304" pitchFamily="18" charset="0"/>
              <a:cs typeface="Times New Roman" panose="02020603050405020304" pitchFamily="18" charset="0"/>
            </a:endParaRPr>
          </a:p>
          <a:p>
            <a:endParaRPr lang="zh-CN" altLang="en-US" sz="2700" i="1">
              <a:solidFill>
                <a:schemeClr val="tx1">
                  <a:lumMod val="85000"/>
                  <a:lumOff val="15000"/>
                </a:schemeClr>
              </a:solidFill>
              <a:effectLst/>
              <a:latin typeface="Times New Roman" panose="02020603050405020304" pitchFamily="18" charset="0"/>
              <a:cs typeface="Times New Roman" panose="02020603050405020304" pitchFamily="18" charset="0"/>
            </a:endParaRPr>
          </a:p>
        </p:txBody>
      </p:sp>
      <p:sp>
        <p:nvSpPr>
          <p:cNvPr id="4" name="内容占位符 3"/>
          <p:cNvSpPr/>
          <p:nvPr/>
        </p:nvSpPr>
        <p:spPr>
          <a:xfrm>
            <a:off x="797560" y="2487295"/>
            <a:ext cx="5612130" cy="148463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rgbClr val="5AB86C"/>
              </a:buClr>
              <a:buSzPct val="85000"/>
              <a:buFont typeface="Arial" panose="020B0604020202020204" pitchFamily="34" charset="0"/>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SzPct val="75000"/>
              <a:buFont typeface="Arial" panose="020B0604020202020204" pitchFamily="34" charset="0"/>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buFont typeface="Wingdings" panose="05000000000000000000" charset="0"/>
              <a:buChar char="p"/>
            </a:pPr>
            <a:r>
              <a:rPr lang="en-US" altLang="zh-CN" sz="2400"/>
              <a:t> </a:t>
            </a:r>
            <a:r>
              <a:rPr lang="zh-CN" altLang="en-US" sz="2400">
                <a:solidFill>
                  <a:schemeClr val="bg1">
                    <a:lumMod val="50000"/>
                  </a:schemeClr>
                </a:solidFill>
              </a:rPr>
              <a:t>第</a:t>
            </a:r>
            <a:r>
              <a:rPr lang="en-US" altLang="zh-CN" sz="2400">
                <a:solidFill>
                  <a:schemeClr val="bg1">
                    <a:lumMod val="50000"/>
                  </a:schemeClr>
                </a:solidFill>
              </a:rPr>
              <a:t>4</a:t>
            </a:r>
            <a:r>
              <a:rPr lang="zh-CN" altLang="en-US" sz="2400">
                <a:solidFill>
                  <a:schemeClr val="bg1">
                    <a:lumMod val="50000"/>
                  </a:schemeClr>
                </a:solidFill>
              </a:rPr>
              <a:t>章  前景理论</a:t>
            </a:r>
            <a:endParaRPr lang="zh-CN" altLang="en-US" sz="2400"/>
          </a:p>
          <a:p>
            <a:pPr>
              <a:buFont typeface="Wingdings" panose="05000000000000000000" charset="0"/>
              <a:buChar char="p"/>
            </a:pPr>
            <a:r>
              <a:rPr lang="zh-CN" altLang="en-US" sz="2400"/>
              <a:t> 第</a:t>
            </a:r>
            <a:r>
              <a:rPr lang="en-US" altLang="zh-CN" sz="2400"/>
              <a:t>5</a:t>
            </a:r>
            <a:r>
              <a:rPr lang="zh-CN" altLang="en-US" sz="2400"/>
              <a:t>章  判断和决策中的认知偏差</a:t>
            </a:r>
            <a:endParaRPr lang="zh-CN" altLang="en-US" sz="2400"/>
          </a:p>
          <a:p>
            <a:pPr>
              <a:buFont typeface="Wingdings" panose="05000000000000000000" charset="0"/>
              <a:buChar char="p"/>
            </a:pPr>
            <a:r>
              <a:rPr lang="zh-CN" altLang="en-US" sz="2400"/>
              <a:t> 第</a:t>
            </a:r>
            <a:r>
              <a:rPr lang="en-US" altLang="zh-CN" sz="2400"/>
              <a:t>6</a:t>
            </a:r>
            <a:r>
              <a:rPr lang="zh-CN" altLang="en-US" sz="2400"/>
              <a:t>章  决策中的心理偏差和偏好</a:t>
            </a:r>
            <a:endParaRPr lang="zh-CN" altLang="en-US" sz="2400"/>
          </a:p>
        </p:txBody>
      </p:sp>
      <p:sp>
        <p:nvSpPr>
          <p:cNvPr id="7" name="灯片编号占位符 6"/>
          <p:cNvSpPr>
            <a:spLocks noGrp="1"/>
          </p:cNvSpPr>
          <p:nvPr>
            <p:ph type="sldNum" sz="quarter" idx="12"/>
          </p:nvPr>
        </p:nvSpPr>
        <p:spPr/>
        <p:txBody>
          <a:bodyPr/>
          <a:p>
            <a:pPr lvl="0"/>
            <a:fld id="{9A0DB2DC-4C9A-4742-B13C-FB6460FD3503}" type="slidenum">
              <a:rPr lang="zh-CN" altLang="en-US" sz="785" dirty="0">
                <a:latin typeface="Times New Roman" panose="02020603050405020304" pitchFamily="18" charset="0"/>
                <a:ea typeface="宋体" panose="02010600030101010101" pitchFamily="2" charset="-122"/>
              </a:rPr>
            </a:fld>
            <a:endParaRPr lang="zh-CN" altLang="en-US" sz="785" dirty="0">
              <a:latin typeface="Times New Roman" panose="02020603050405020304" pitchFamily="18" charset="0"/>
              <a:ea typeface="宋体" panose="02010600030101010101" pitchFamily="2" charset="-122"/>
            </a:endParaRPr>
          </a:p>
        </p:txBody>
      </p:sp>
      <p:sp>
        <p:nvSpPr>
          <p:cNvPr id="6" name="矩形 5"/>
          <p:cNvSpPr/>
          <p:nvPr/>
        </p:nvSpPr>
        <p:spPr>
          <a:xfrm>
            <a:off x="0" y="309801"/>
            <a:ext cx="296583" cy="377954"/>
          </a:xfrm>
          <a:prstGeom prst="rect">
            <a:avLst/>
          </a:prstGeom>
          <a:solidFill>
            <a:srgbClr val="009900"/>
          </a:solidFill>
          <a:ln w="25400" cap="flat" cmpd="sng" algn="ctr">
            <a:noFill/>
            <a:prstDash val="solid"/>
          </a:ln>
          <a:effectLst/>
        </p:spPr>
        <p:txBody>
          <a:bodyPr rtlCol="0" anchor="ctr"/>
          <a:lstStyle/>
          <a:p>
            <a:pPr algn="ctr"/>
            <a:endParaRPr lang="zh-CN" altLang="en-US" sz="1350">
              <a:solidFill>
                <a:prstClr val="white"/>
              </a:solidFill>
              <a:ea typeface="华文细黑"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419735" y="2790825"/>
            <a:ext cx="6247130" cy="2040890"/>
          </a:xfrm>
          <a:prstGeom prst="rect">
            <a:avLst/>
          </a:prstGeom>
        </p:spPr>
      </p:pic>
      <p:pic>
        <p:nvPicPr>
          <p:cNvPr id="3" name="图片 2"/>
          <p:cNvPicPr>
            <a:picLocks noChangeAspect="1"/>
          </p:cNvPicPr>
          <p:nvPr/>
        </p:nvPicPr>
        <p:blipFill>
          <a:blip r:embed="rId2"/>
          <a:srcRect l="-318" t="25267" r="318" b="248"/>
          <a:stretch>
            <a:fillRect/>
          </a:stretch>
        </p:blipFill>
        <p:spPr>
          <a:xfrm>
            <a:off x="198120" y="614680"/>
            <a:ext cx="6599555" cy="1907540"/>
          </a:xfrm>
          <a:prstGeom prst="rect">
            <a:avLst/>
          </a:prstGeom>
        </p:spPr>
      </p:pic>
      <p:sp>
        <p:nvSpPr>
          <p:cNvPr id="5" name="矩形 4"/>
          <p:cNvSpPr/>
          <p:nvPr/>
        </p:nvSpPr>
        <p:spPr>
          <a:xfrm>
            <a:off x="318" y="684002"/>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7" name="文本框 6"/>
          <p:cNvSpPr txBox="1"/>
          <p:nvPr/>
        </p:nvSpPr>
        <p:spPr>
          <a:xfrm>
            <a:off x="289560" y="2522220"/>
            <a:ext cx="6209030" cy="368300"/>
          </a:xfrm>
          <a:prstGeom prst="rect">
            <a:avLst/>
          </a:prstGeom>
          <a:noFill/>
        </p:spPr>
        <p:txBody>
          <a:bodyPr wrap="square" rtlCol="0">
            <a:spAutoFit/>
          </a:bodyPr>
          <a:p>
            <a:pPr marL="285750" indent="-285750">
              <a:buFont typeface="Arial" panose="020B0604020202020204" pitchFamily="34" charset="0"/>
              <a:buChar char="•"/>
            </a:pPr>
            <a:r>
              <a:rPr lang="zh-CN" altLang="en-US">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虽然算法能保证问题一定得到解决，但它不能取代启发法</a:t>
            </a:r>
            <a:r>
              <a:rPr lang="zh-CN" altLang="en-US">
                <a:latin typeface="宋体" panose="02010600030101010101" pitchFamily="2" charset="-122"/>
                <a:ea typeface="宋体" panose="02010600030101010101" pitchFamily="2" charset="-122"/>
              </a:rPr>
              <a:t>。</a:t>
            </a:r>
            <a:endParaRPr lang="zh-CN" altLang="en-US">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3"/>
          <a:stretch>
            <a:fillRect/>
          </a:stretch>
        </p:blipFill>
        <p:spPr>
          <a:xfrm>
            <a:off x="419735" y="420370"/>
            <a:ext cx="2754630" cy="263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0766" y="32783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信息判断的双加工系统</a:t>
            </a:r>
            <a:endParaRPr lang="en-US" altLang="zh-CN" sz="2100" b="1" dirty="0">
              <a:solidFill>
                <a:schemeClr val="tx1"/>
              </a:solidFill>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683895" y="1074420"/>
            <a:ext cx="2425065" cy="3328035"/>
          </a:xfrm>
          <a:prstGeom prst="rect">
            <a:avLst/>
          </a:prstGeom>
        </p:spPr>
      </p:pic>
      <p:sp>
        <p:nvSpPr>
          <p:cNvPr id="3" name="内容占位符 2"/>
          <p:cNvSpPr>
            <a:spLocks noGrp="1"/>
          </p:cNvSpPr>
          <p:nvPr>
            <p:ph idx="1"/>
          </p:nvPr>
        </p:nvSpPr>
        <p:spPr>
          <a:xfrm>
            <a:off x="3422650" y="1329055"/>
            <a:ext cx="3085465" cy="3009900"/>
          </a:xfrm>
        </p:spPr>
        <p:txBody>
          <a:bodyPr>
            <a:noAutofit/>
          </a:bodyPr>
          <a:lstStyle/>
          <a:p>
            <a:r>
              <a:rPr lang="zh-CN" altLang="en-US" sz="1800" dirty="0">
                <a:latin typeface="宋体" panose="02010600030101010101" pitchFamily="2" charset="-122"/>
                <a:ea typeface="宋体" panose="02010600030101010101" pitchFamily="2" charset="-122"/>
              </a:rPr>
              <a:t>快：自动思维</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宋体" panose="02010600030101010101" pitchFamily="2" charset="-122"/>
                <a:ea typeface="宋体" panose="02010600030101010101" pitchFamily="2" charset="-122"/>
              </a:rPr>
              <a:t>纯粹联结</a:t>
            </a:r>
            <a:endParaRPr lang="en-US" altLang="zh-CN" sz="1800" dirty="0">
              <a:solidFill>
                <a:prstClr val="black"/>
              </a:solidFill>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联想</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直觉</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宋体" panose="02010600030101010101" pitchFamily="2" charset="-122"/>
                <a:ea typeface="宋体" panose="02010600030101010101" pitchFamily="2" charset="-122"/>
              </a:rPr>
              <a:t>下意识行为</a:t>
            </a:r>
            <a:endParaRPr lang="en-US" altLang="zh-CN" sz="1800" dirty="0">
              <a:solidFill>
                <a:prstClr val="black"/>
              </a:solidFill>
              <a:latin typeface="宋体" panose="02010600030101010101" pitchFamily="2" charset="-122"/>
              <a:ea typeface="宋体" panose="02010600030101010101" pitchFamily="2" charset="-122"/>
            </a:endParaRPr>
          </a:p>
          <a:p>
            <a:pPr lvl="1">
              <a:buFont typeface="Arial" panose="020B0604020202020204" pitchFamily="34" charset="0"/>
              <a:buChar char="•"/>
            </a:pPr>
            <a:endParaRPr lang="zh-CN" altLang="en-US" sz="1800" dirty="0">
              <a:solidFill>
                <a:prstClr val="black"/>
              </a:solidFill>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慢：控制思维</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科学推理</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逻辑分析</a:t>
            </a:r>
            <a:endParaRPr lang="zh-CN" altLang="en-US" sz="1800" dirty="0">
              <a:latin typeface="宋体" panose="02010600030101010101" pitchFamily="2" charset="-122"/>
              <a:ea typeface="宋体" panose="02010600030101010101" pitchFamily="2" charset="-122"/>
            </a:endParaRPr>
          </a:p>
        </p:txBody>
      </p:sp>
      <p:sp>
        <p:nvSpPr>
          <p:cNvPr id="6" name="灯片编号占位符 5"/>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6166" y="29227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快系统与慢系统</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graphicFrame>
        <p:nvGraphicFramePr>
          <p:cNvPr id="6" name="内容占位符 4"/>
          <p:cNvGraphicFramePr/>
          <p:nvPr>
            <p:custDataLst>
              <p:tags r:id="rId1"/>
            </p:custDataLst>
          </p:nvPr>
        </p:nvGraphicFramePr>
        <p:xfrm>
          <a:off x="452408" y="907858"/>
          <a:ext cx="6155258" cy="3054985"/>
        </p:xfrm>
        <a:graphic>
          <a:graphicData uri="http://schemas.openxmlformats.org/drawingml/2006/table">
            <a:tbl>
              <a:tblPr firstRow="1" bandRow="1">
                <a:tableStyleId>{5C22544A-7EE6-4342-B048-85BDC9FD1C3A}</a:tableStyleId>
              </a:tblPr>
              <a:tblGrid>
                <a:gridCol w="3077629"/>
                <a:gridCol w="3077629"/>
              </a:tblGrid>
              <a:tr h="342821">
                <a:tc>
                  <a:txBody>
                    <a:bodyPr/>
                    <a:lstStyle/>
                    <a:p>
                      <a:pPr algn="ctr"/>
                      <a:r>
                        <a:rPr lang="zh-CN" altLang="en-US" sz="1800" dirty="0">
                          <a:latin typeface="宋体" panose="02010600030101010101" pitchFamily="2" charset="-122"/>
                          <a:ea typeface="宋体" panose="02010600030101010101" pitchFamily="2" charset="-122"/>
                        </a:rPr>
                        <a:t>快系统</a:t>
                      </a:r>
                      <a:endParaRPr lang="zh-CN" altLang="en-US" sz="1800" dirty="0">
                        <a:latin typeface="宋体" panose="02010600030101010101" pitchFamily="2" charset="-122"/>
                        <a:ea typeface="宋体" panose="02010600030101010101" pitchFamily="2" charset="-122"/>
                      </a:endParaRPr>
                    </a:p>
                  </a:txBody>
                  <a:tcPr marL="68564" marR="68564" marT="34282" marB="34282"/>
                </a:tc>
                <a:tc>
                  <a:txBody>
                    <a:bodyPr/>
                    <a:lstStyle/>
                    <a:p>
                      <a:pPr algn="ctr"/>
                      <a:r>
                        <a:rPr lang="zh-CN" altLang="en-US" sz="1800" dirty="0">
                          <a:latin typeface="宋体" panose="02010600030101010101" pitchFamily="2" charset="-122"/>
                          <a:ea typeface="宋体" panose="02010600030101010101" pitchFamily="2" charset="-122"/>
                        </a:rPr>
                        <a:t>慢系统</a:t>
                      </a:r>
                      <a:endParaRPr lang="zh-CN" altLang="en-US" sz="1800" dirty="0">
                        <a:latin typeface="宋体" panose="02010600030101010101" pitchFamily="2" charset="-122"/>
                        <a:ea typeface="宋体" panose="02010600030101010101" pitchFamily="2" charset="-122"/>
                      </a:endParaRPr>
                    </a:p>
                  </a:txBody>
                  <a:tcPr marL="68564" marR="68564" marT="34282" marB="34282"/>
                </a:tc>
              </a:tr>
              <a:tr h="319966">
                <a:tc>
                  <a:txBody>
                    <a:bodyPr/>
                    <a:lstStyle/>
                    <a:p>
                      <a:pPr algn="l"/>
                      <a:r>
                        <a:rPr lang="zh-CN" altLang="zh-CN" sz="1600" kern="1200" dirty="0">
                          <a:solidFill>
                            <a:schemeClr val="dk1"/>
                          </a:solidFill>
                          <a:latin typeface="宋体" panose="02010600030101010101" pitchFamily="2" charset="-122"/>
                          <a:ea typeface="宋体" panose="02010600030101010101" pitchFamily="2" charset="-122"/>
                          <a:cs typeface="+mn-cs"/>
                        </a:rPr>
                        <a:t>快，直觉系统</a:t>
                      </a:r>
                      <a:endParaRPr lang="zh-CN" altLang="en-US" sz="1600" dirty="0">
                        <a:latin typeface="宋体" panose="02010600030101010101" pitchFamily="2" charset="-122"/>
                        <a:ea typeface="宋体" panose="02010600030101010101" pitchFamily="2" charset="-122"/>
                      </a:endParaRPr>
                    </a:p>
                  </a:txBody>
                  <a:tcPr marL="68564" marR="68564" marT="34282" marB="34282"/>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宋体" panose="02010600030101010101" pitchFamily="2" charset="-122"/>
                          <a:ea typeface="宋体" panose="02010600030101010101" pitchFamily="2" charset="-122"/>
                        </a:rPr>
                        <a:t>慢，理性系统</a:t>
                      </a:r>
                      <a:endParaRPr lang="zh-CN" altLang="en-US" sz="1600" dirty="0">
                        <a:latin typeface="宋体" panose="02010600030101010101" pitchFamily="2" charset="-122"/>
                        <a:ea typeface="宋体" panose="02010600030101010101" pitchFamily="2" charset="-122"/>
                      </a:endParaRPr>
                    </a:p>
                  </a:txBody>
                  <a:tcPr marL="68564" marR="68564" marT="34282" marB="34282"/>
                </a:tc>
              </a:tr>
              <a:tr h="31996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宋体" panose="02010600030101010101" pitchFamily="2" charset="-122"/>
                          <a:ea typeface="宋体" panose="02010600030101010101" pitchFamily="2" charset="-122"/>
                        </a:rPr>
                        <a:t>基于情感、经验与直觉</a:t>
                      </a:r>
                      <a:endParaRPr lang="zh-CN" altLang="en-US" sz="1600" dirty="0">
                        <a:latin typeface="宋体" panose="02010600030101010101" pitchFamily="2" charset="-122"/>
                        <a:ea typeface="宋体" panose="02010600030101010101" pitchFamily="2" charset="-122"/>
                      </a:endParaRPr>
                    </a:p>
                  </a:txBody>
                  <a:tcPr marL="68564" marR="68564" marT="34282" marB="34282"/>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宋体" panose="02010600030101010101" pitchFamily="2" charset="-122"/>
                          <a:ea typeface="宋体" panose="02010600030101010101" pitchFamily="2" charset="-122"/>
                        </a:rPr>
                        <a:t>基于算法与规则</a:t>
                      </a:r>
                      <a:endParaRPr lang="zh-CN" altLang="en-US" sz="1600" dirty="0">
                        <a:latin typeface="宋体" panose="02010600030101010101" pitchFamily="2" charset="-122"/>
                        <a:ea typeface="宋体" panose="02010600030101010101" pitchFamily="2" charset="-122"/>
                      </a:endParaRPr>
                    </a:p>
                  </a:txBody>
                  <a:tcPr marL="68564" marR="68564" marT="34282" marB="34282"/>
                </a:tc>
              </a:tr>
              <a:tr h="319966">
                <a:tc>
                  <a:txBody>
                    <a:bodyPr/>
                    <a:lstStyle/>
                    <a:p>
                      <a:pPr algn="l"/>
                      <a:r>
                        <a:rPr lang="zh-CN" altLang="en-US" sz="1600" dirty="0">
                          <a:latin typeface="宋体" panose="02010600030101010101" pitchFamily="2" charset="-122"/>
                          <a:ea typeface="宋体" panose="02010600030101010101" pitchFamily="2" charset="-122"/>
                        </a:rPr>
                        <a:t>不费力，采用心理捷径，占用较少的心理资源</a:t>
                      </a:r>
                      <a:endParaRPr lang="zh-CN" altLang="en-US" sz="1600" dirty="0">
                        <a:latin typeface="宋体" panose="02010600030101010101" pitchFamily="2" charset="-122"/>
                        <a:ea typeface="宋体" panose="02010600030101010101" pitchFamily="2" charset="-122"/>
                      </a:endParaRPr>
                    </a:p>
                  </a:txBody>
                  <a:tcPr marL="68564" marR="68564" marT="34282" marB="34282"/>
                </a:tc>
                <a:tc>
                  <a:txBody>
                    <a:bodyPr/>
                    <a:lstStyle/>
                    <a:p>
                      <a:pPr algn="l"/>
                      <a:r>
                        <a:rPr lang="zh-CN" altLang="zh-CN" sz="1600" kern="1200" dirty="0">
                          <a:solidFill>
                            <a:schemeClr val="dk1"/>
                          </a:solidFill>
                          <a:latin typeface="宋体" panose="02010600030101010101" pitchFamily="2" charset="-122"/>
                          <a:ea typeface="宋体" panose="02010600030101010101" pitchFamily="2" charset="-122"/>
                          <a:cs typeface="+mn-cs"/>
                        </a:rPr>
                        <a:t>费力，占用较多的心理资源，受到认知能量的约束</a:t>
                      </a:r>
                      <a:endParaRPr lang="zh-CN" altLang="en-US" sz="1600" dirty="0">
                        <a:latin typeface="宋体" panose="02010600030101010101" pitchFamily="2" charset="-122"/>
                        <a:ea typeface="宋体" panose="02010600030101010101" pitchFamily="2" charset="-122"/>
                      </a:endParaRPr>
                    </a:p>
                  </a:txBody>
                  <a:tcPr marL="68564" marR="68564" marT="34282" marB="34282"/>
                </a:tc>
              </a:tr>
              <a:tr h="319966">
                <a:tc>
                  <a:txBody>
                    <a:bodyPr/>
                    <a:lstStyle/>
                    <a:p>
                      <a:pPr algn="l"/>
                      <a:r>
                        <a:rPr lang="zh-CN" altLang="en-US" sz="1600" dirty="0">
                          <a:latin typeface="宋体" panose="02010600030101010101" pitchFamily="2" charset="-122"/>
                          <a:ea typeface="宋体" panose="02010600030101010101" pitchFamily="2" charset="-122"/>
                        </a:rPr>
                        <a:t>自动加工，不由自主的，不需要集中注意力</a:t>
                      </a:r>
                      <a:endParaRPr lang="zh-CN" altLang="en-US" sz="1600" dirty="0">
                        <a:latin typeface="宋体" panose="02010600030101010101" pitchFamily="2" charset="-122"/>
                        <a:ea typeface="宋体" panose="02010600030101010101" pitchFamily="2" charset="-122"/>
                      </a:endParaRPr>
                    </a:p>
                  </a:txBody>
                  <a:tcPr marL="68564" marR="68564" marT="34282" marB="34282"/>
                </a:tc>
                <a:tc>
                  <a:txBody>
                    <a:bodyPr/>
                    <a:lstStyle/>
                    <a:p>
                      <a:pPr algn="l"/>
                      <a:r>
                        <a:rPr lang="zh-CN" altLang="en-US" sz="1600" dirty="0">
                          <a:latin typeface="宋体" panose="02010600030101010101" pitchFamily="2" charset="-122"/>
                          <a:ea typeface="宋体" panose="02010600030101010101" pitchFamily="2" charset="-122"/>
                        </a:rPr>
                        <a:t>有意识加工，需要集中注意力，需要克服惰性才能运用</a:t>
                      </a:r>
                      <a:endParaRPr lang="zh-CN" altLang="en-US" sz="1600" dirty="0">
                        <a:latin typeface="宋体" panose="02010600030101010101" pitchFamily="2" charset="-122"/>
                        <a:ea typeface="宋体" panose="02010600030101010101" pitchFamily="2" charset="-122"/>
                      </a:endParaRPr>
                    </a:p>
                  </a:txBody>
                  <a:tcPr marL="68564" marR="68564" marT="34282" marB="34282"/>
                </a:tc>
              </a:tr>
              <a:tr h="403099">
                <a:tc>
                  <a:txBody>
                    <a:bodyPr/>
                    <a:lstStyle/>
                    <a:p>
                      <a:pPr algn="l"/>
                      <a:r>
                        <a:rPr lang="zh-CN" altLang="en-US" sz="1600" dirty="0">
                          <a:latin typeface="宋体" panose="02010600030101010101" pitchFamily="2" charset="-122"/>
                          <a:ea typeface="宋体" panose="02010600030101010101" pitchFamily="2" charset="-122"/>
                        </a:rPr>
                        <a:t>并行加工且速度较快</a:t>
                      </a:r>
                      <a:endParaRPr lang="zh-CN" altLang="en-US" sz="1600" dirty="0">
                        <a:latin typeface="宋体" panose="02010600030101010101" pitchFamily="2" charset="-122"/>
                        <a:ea typeface="宋体" panose="02010600030101010101" pitchFamily="2" charset="-122"/>
                      </a:endParaRPr>
                    </a:p>
                  </a:txBody>
                  <a:tcPr marL="68564" marR="68564" marT="34282" marB="34282"/>
                </a:tc>
                <a:tc>
                  <a:txBody>
                    <a:bodyPr/>
                    <a:lstStyle/>
                    <a:p>
                      <a:pPr algn="l"/>
                      <a:r>
                        <a:rPr lang="zh-CN" altLang="en-US" sz="1600" dirty="0">
                          <a:latin typeface="宋体" panose="02010600030101010101" pitchFamily="2" charset="-122"/>
                          <a:ea typeface="宋体" panose="02010600030101010101" pitchFamily="2" charset="-122"/>
                        </a:rPr>
                        <a:t>串行加工且速度较慢</a:t>
                      </a:r>
                      <a:endParaRPr lang="zh-CN" altLang="en-US" sz="1600" dirty="0">
                        <a:latin typeface="宋体" panose="02010600030101010101" pitchFamily="2" charset="-122"/>
                        <a:ea typeface="宋体" panose="02010600030101010101" pitchFamily="2" charset="-122"/>
                      </a:endParaRPr>
                    </a:p>
                  </a:txBody>
                  <a:tcPr marL="68564" marR="68564" marT="34282" marB="34282"/>
                </a:tc>
              </a:tr>
              <a:tr h="403099">
                <a:tc>
                  <a:txBody>
                    <a:bodyPr/>
                    <a:p>
                      <a:pPr algn="l">
                        <a:buNone/>
                      </a:pPr>
                      <a:r>
                        <a:rPr lang="zh-CN" altLang="en-US" sz="1600" dirty="0">
                          <a:latin typeface="宋体" panose="02010600030101010101" pitchFamily="2" charset="-122"/>
                          <a:ea typeface="宋体" panose="02010600030101010101" pitchFamily="2" charset="-122"/>
                        </a:rPr>
                        <a:t>在未被系统</a:t>
                      </a:r>
                      <a:r>
                        <a:rPr lang="en-US" altLang="zh-CN" sz="1600" dirty="0">
                          <a:latin typeface="宋体" panose="02010600030101010101" pitchFamily="2" charset="-122"/>
                          <a:ea typeface="宋体" panose="02010600030101010101" pitchFamily="2" charset="-122"/>
                        </a:rPr>
                        <a:t>2</a:t>
                      </a:r>
                      <a:r>
                        <a:rPr lang="zh-CN" altLang="en-US" sz="1600" dirty="0">
                          <a:latin typeface="宋体" panose="02010600030101010101" pitchFamily="2" charset="-122"/>
                          <a:ea typeface="宋体" panose="02010600030101010101" pitchFamily="2" charset="-122"/>
                        </a:rPr>
                        <a:t>审核时容易出现错误和偏差</a:t>
                      </a:r>
                      <a:endParaRPr lang="zh-CN" altLang="en-US" sz="1600" dirty="0">
                        <a:latin typeface="宋体" panose="02010600030101010101" pitchFamily="2" charset="-122"/>
                        <a:ea typeface="宋体" panose="02010600030101010101" pitchFamily="2" charset="-122"/>
                      </a:endParaRPr>
                    </a:p>
                  </a:txBody>
                  <a:tcPr marL="68564" marR="68564" marT="34282" marB="34282"/>
                </a:tc>
                <a:tc>
                  <a:txBody>
                    <a:bodyPr/>
                    <a:p>
                      <a:pPr algn="l">
                        <a:buNone/>
                      </a:pPr>
                      <a:r>
                        <a:rPr lang="zh-CN" altLang="en-US" sz="1600" dirty="0">
                          <a:latin typeface="宋体" panose="02010600030101010101" pitchFamily="2" charset="-122"/>
                          <a:ea typeface="宋体" panose="02010600030101010101" pitchFamily="2" charset="-122"/>
                        </a:rPr>
                        <a:t>将程式的、理性的、一致性的思维运用于系统</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所获得的素材</a:t>
                      </a:r>
                      <a:endParaRPr lang="zh-CN" altLang="en-US" sz="1600" dirty="0">
                        <a:latin typeface="宋体" panose="02010600030101010101" pitchFamily="2" charset="-122"/>
                        <a:ea typeface="宋体" panose="02010600030101010101" pitchFamily="2" charset="-122"/>
                      </a:endParaRPr>
                    </a:p>
                  </a:txBody>
                  <a:tcPr marL="68564" marR="68564" marT="34282" marB="34282"/>
                </a:tc>
              </a:tr>
            </a:tbl>
          </a:graphicData>
        </a:graphic>
      </p:graphicFrame>
      <p:sp>
        <p:nvSpPr>
          <p:cNvPr id="3" name="文本框 2"/>
          <p:cNvSpPr txBox="1"/>
          <p:nvPr/>
        </p:nvSpPr>
        <p:spPr>
          <a:xfrm>
            <a:off x="443230" y="4023995"/>
            <a:ext cx="5594985" cy="829945"/>
          </a:xfrm>
          <a:prstGeom prst="rect">
            <a:avLst/>
          </a:prstGeom>
          <a:noFill/>
        </p:spPr>
        <p:txBody>
          <a:bodyPr wrap="square" rtlCol="0" anchor="t">
            <a:spAutoFit/>
          </a:bodyPr>
          <a:p>
            <a:pPr marL="285750" indent="-285750">
              <a:buFont typeface="Arial" panose="020B0604020202020204" pitchFamily="34" charset="0"/>
              <a:buChar char="•"/>
            </a:pPr>
            <a:r>
              <a:rPr lang="zh-CN" altLang="en-US" sz="1600" u="sng" dirty="0">
                <a:latin typeface="宋体" panose="02010600030101010101" pitchFamily="2" charset="-122"/>
                <a:ea typeface="宋体" panose="02010600030101010101" pitchFamily="2" charset="-122"/>
                <a:sym typeface="+mn-ea"/>
              </a:rPr>
              <a:t>当两个系统同时作用且方向不一致时，产生竞争关系；在多数情况下，</a:t>
            </a:r>
            <a:r>
              <a:rPr lang="en-US" altLang="zh-CN" sz="1600" u="sng" dirty="0">
                <a:latin typeface="宋体" panose="02010600030101010101" pitchFamily="2" charset="-122"/>
                <a:ea typeface="宋体" panose="02010600030101010101" pitchFamily="2" charset="-122"/>
                <a:sym typeface="+mn-ea"/>
              </a:rPr>
              <a:t>“</a:t>
            </a:r>
            <a:r>
              <a:rPr lang="zh-CN" altLang="en-US" sz="1600" u="sng" dirty="0">
                <a:latin typeface="宋体" panose="02010600030101010101" pitchFamily="2" charset="-122"/>
                <a:ea typeface="宋体" panose="02010600030101010101" pitchFamily="2" charset="-122"/>
                <a:sym typeface="+mn-ea"/>
              </a:rPr>
              <a:t>认知吝啬鬼</a:t>
            </a:r>
            <a:r>
              <a:rPr lang="en-US" altLang="zh-CN" sz="1600" u="sng" dirty="0">
                <a:latin typeface="宋体" panose="02010600030101010101" pitchFamily="2" charset="-122"/>
                <a:ea typeface="宋体" panose="02010600030101010101" pitchFamily="2" charset="-122"/>
                <a:sym typeface="+mn-ea"/>
              </a:rPr>
              <a:t>”</a:t>
            </a:r>
            <a:r>
              <a:rPr lang="zh-CN" altLang="en-US" sz="1600" u="sng" dirty="0">
                <a:latin typeface="宋体" panose="02010600030101010101" pitchFamily="2" charset="-122"/>
                <a:ea typeface="宋体" panose="02010600030101010101" pitchFamily="2" charset="-122"/>
                <a:sym typeface="+mn-ea"/>
              </a:rPr>
              <a:t>导致</a:t>
            </a:r>
            <a:r>
              <a:rPr lang="en-US" altLang="zh-CN" sz="1600" u="sng" dirty="0">
                <a:latin typeface="宋体" panose="02010600030101010101" pitchFamily="2" charset="-122"/>
                <a:ea typeface="宋体" panose="02010600030101010101" pitchFamily="2" charset="-122"/>
                <a:sym typeface="+mn-ea"/>
              </a:rPr>
              <a:t>“</a:t>
            </a:r>
            <a:r>
              <a:rPr lang="zh-CN" altLang="en-US" sz="1600" u="sng" dirty="0">
                <a:latin typeface="宋体" panose="02010600030101010101" pitchFamily="2" charset="-122"/>
                <a:ea typeface="宋体" panose="02010600030101010101" pitchFamily="2" charset="-122"/>
                <a:sym typeface="+mn-ea"/>
              </a:rPr>
              <a:t>慢系统</a:t>
            </a:r>
            <a:r>
              <a:rPr lang="en-US" altLang="zh-CN" sz="1600" u="sng" dirty="0">
                <a:latin typeface="宋体" panose="02010600030101010101" pitchFamily="2" charset="-122"/>
                <a:ea typeface="宋体" panose="02010600030101010101" pitchFamily="2" charset="-122"/>
                <a:sym typeface="+mn-ea"/>
              </a:rPr>
              <a:t>”</a:t>
            </a:r>
            <a:r>
              <a:rPr lang="zh-CN" altLang="en-US" sz="1600" u="sng" dirty="0">
                <a:latin typeface="宋体" panose="02010600030101010101" pitchFamily="2" charset="-122"/>
                <a:ea typeface="宋体" panose="02010600030101010101" pitchFamily="2" charset="-122"/>
                <a:sym typeface="+mn-ea"/>
              </a:rPr>
              <a:t>让位于</a:t>
            </a:r>
            <a:r>
              <a:rPr lang="en-US" altLang="zh-CN" sz="1600" u="sng" dirty="0">
                <a:latin typeface="宋体" panose="02010600030101010101" pitchFamily="2" charset="-122"/>
                <a:ea typeface="宋体" panose="02010600030101010101" pitchFamily="2" charset="-122"/>
                <a:sym typeface="+mn-ea"/>
              </a:rPr>
              <a:t>“</a:t>
            </a:r>
            <a:r>
              <a:rPr lang="zh-CN" altLang="en-US" sz="1600" u="sng" dirty="0">
                <a:latin typeface="宋体" panose="02010600030101010101" pitchFamily="2" charset="-122"/>
                <a:ea typeface="宋体" panose="02010600030101010101" pitchFamily="2" charset="-122"/>
                <a:sym typeface="+mn-ea"/>
              </a:rPr>
              <a:t>快系统</a:t>
            </a:r>
            <a:r>
              <a:rPr lang="en-US" altLang="zh-CN" sz="1600" u="sng" dirty="0">
                <a:latin typeface="宋体" panose="02010600030101010101" pitchFamily="2" charset="-122"/>
                <a:ea typeface="宋体" panose="02010600030101010101" pitchFamily="2" charset="-122"/>
                <a:sym typeface="+mn-ea"/>
              </a:rPr>
              <a:t>”</a:t>
            </a:r>
            <a:r>
              <a:rPr lang="zh-CN" altLang="en-US" sz="1600" u="sng" dirty="0">
                <a:latin typeface="宋体" panose="02010600030101010101" pitchFamily="2" charset="-122"/>
                <a:ea typeface="宋体" panose="02010600030101010101" pitchFamily="2" charset="-122"/>
                <a:sym typeface="+mn-ea"/>
              </a:rPr>
              <a:t>。</a:t>
            </a:r>
            <a:endParaRPr lang="zh-CN" altLang="en-US" sz="1600" u="sng" dirty="0">
              <a:latin typeface="宋体" panose="02010600030101010101" pitchFamily="2" charset="-122"/>
              <a:ea typeface="宋体" panose="02010600030101010101" pitchFamily="2" charset="-122"/>
              <a:sym typeface="+mn-ea"/>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3" name="图片 2"/>
          <p:cNvPicPr>
            <a:picLocks noChangeAspect="1"/>
          </p:cNvPicPr>
          <p:nvPr/>
        </p:nvPicPr>
        <p:blipFill>
          <a:blip r:embed="rId1"/>
          <a:stretch>
            <a:fillRect/>
          </a:stretch>
        </p:blipFill>
        <p:spPr>
          <a:xfrm>
            <a:off x="577215" y="1506855"/>
            <a:ext cx="5287010" cy="2128520"/>
          </a:xfrm>
          <a:prstGeom prst="rect">
            <a:avLst/>
          </a:prstGeom>
        </p:spPr>
      </p:pic>
      <p:pic>
        <p:nvPicPr>
          <p:cNvPr id="7" name="图片 6"/>
          <p:cNvPicPr>
            <a:picLocks noChangeAspect="1"/>
          </p:cNvPicPr>
          <p:nvPr/>
        </p:nvPicPr>
        <p:blipFill>
          <a:blip r:embed="rId2"/>
          <a:stretch>
            <a:fillRect/>
          </a:stretch>
        </p:blipFill>
        <p:spPr>
          <a:xfrm>
            <a:off x="688340" y="582295"/>
            <a:ext cx="2892425" cy="470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466" y="76344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总结：</a:t>
            </a:r>
            <a:endParaRPr lang="zh-CN" altLang="en-US" sz="2100" b="1"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6" name="灯片编号占位符 5"/>
          <p:cNvSpPr>
            <a:spLocks noGrp="1"/>
          </p:cNvSpPr>
          <p:nvPr>
            <p:ph type="sldNum" sz="quarter" idx="12"/>
          </p:nvPr>
        </p:nvSpPr>
        <p:spPr/>
        <p:txBody>
          <a:bodyPr/>
          <a:p>
            <a:fld id="{3A0DCBA0-A312-46AB-8163-AF5776386EF4}"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939800" y="1523365"/>
            <a:ext cx="5391785" cy="1800225"/>
          </a:xfrm>
          <a:prstGeom prst="rect">
            <a:avLst/>
          </a:prstGeom>
        </p:spPr>
      </p:pic>
      <p:sp>
        <p:nvSpPr>
          <p:cNvPr id="9" name="文本框 8"/>
          <p:cNvSpPr txBox="1"/>
          <p:nvPr/>
        </p:nvSpPr>
        <p:spPr>
          <a:xfrm>
            <a:off x="652780" y="1523365"/>
            <a:ext cx="468630" cy="368300"/>
          </a:xfrm>
          <a:prstGeom prst="rect">
            <a:avLst/>
          </a:prstGeom>
          <a:noFill/>
        </p:spPr>
        <p:txBody>
          <a:bodyPr wrap="none" rtlCol="0" anchor="t">
            <a:spAutoFit/>
          </a:bodyPr>
          <a:p>
            <a:pPr marL="285750" indent="-285750">
              <a:buFont typeface="Arial" panose="020B0604020202020204" pitchFamily="34" charset="0"/>
              <a:buChar char="•"/>
            </a:pPr>
            <a:r>
              <a:rPr lang="en-US" altLang="zh-CN"/>
              <a:t> </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3032150" y="1066965"/>
            <a:ext cx="792112" cy="1041711"/>
            <a:chOff x="3995936" y="1676400"/>
            <a:chExt cx="1056394" cy="1389270"/>
          </a:xfrm>
        </p:grpSpPr>
        <p:grpSp>
          <p:nvGrpSpPr>
            <p:cNvPr id="5" name="组合 21"/>
            <p:cNvGrpSpPr/>
            <p:nvPr/>
          </p:nvGrpSpPr>
          <p:grpSpPr>
            <a:xfrm>
              <a:off x="3995936" y="1676400"/>
              <a:ext cx="1056394" cy="1389270"/>
              <a:chOff x="1078816" y="964066"/>
              <a:chExt cx="2222812" cy="2923236"/>
            </a:xfrm>
          </p:grpSpPr>
          <p:sp>
            <p:nvSpPr>
              <p:cNvPr id="24" name="Freeform 7"/>
              <p:cNvSpPr/>
              <p:nvPr/>
            </p:nvSpPr>
            <p:spPr bwMode="auto">
              <a:xfrm>
                <a:off x="1078816" y="2540257"/>
                <a:ext cx="696716" cy="1019561"/>
              </a:xfrm>
              <a:custGeom>
                <a:avLst/>
                <a:gdLst>
                  <a:gd name="T0" fmla="*/ 94 w 375"/>
                  <a:gd name="T1" fmla="*/ 0 h 549"/>
                  <a:gd name="T2" fmla="*/ 11 w 375"/>
                  <a:gd name="T3" fmla="*/ 12 h 549"/>
                  <a:gd name="T4" fmla="*/ 0 w 375"/>
                  <a:gd name="T5" fmla="*/ 127 h 549"/>
                  <a:gd name="T6" fmla="*/ 174 w 375"/>
                  <a:gd name="T7" fmla="*/ 549 h 549"/>
                  <a:gd name="T8" fmla="*/ 375 w 375"/>
                  <a:gd name="T9" fmla="*/ 280 h 549"/>
                  <a:gd name="T10" fmla="*/ 94 w 375"/>
                  <a:gd name="T11" fmla="*/ 0 h 549"/>
                </a:gdLst>
                <a:ahLst/>
                <a:cxnLst>
                  <a:cxn ang="0">
                    <a:pos x="T0" y="T1"/>
                  </a:cxn>
                  <a:cxn ang="0">
                    <a:pos x="T2" y="T3"/>
                  </a:cxn>
                  <a:cxn ang="0">
                    <a:pos x="T4" y="T5"/>
                  </a:cxn>
                  <a:cxn ang="0">
                    <a:pos x="T6" y="T7"/>
                  </a:cxn>
                  <a:cxn ang="0">
                    <a:pos x="T8" y="T9"/>
                  </a:cxn>
                  <a:cxn ang="0">
                    <a:pos x="T10" y="T11"/>
                  </a:cxn>
                </a:cxnLst>
                <a:rect l="0" t="0" r="r" b="b"/>
                <a:pathLst>
                  <a:path w="375" h="549">
                    <a:moveTo>
                      <a:pt x="94" y="0"/>
                    </a:moveTo>
                    <a:cubicBezTo>
                      <a:pt x="65" y="0"/>
                      <a:pt x="37" y="4"/>
                      <a:pt x="11" y="12"/>
                    </a:cubicBezTo>
                    <a:cubicBezTo>
                      <a:pt x="3" y="49"/>
                      <a:pt x="0" y="87"/>
                      <a:pt x="0" y="127"/>
                    </a:cubicBezTo>
                    <a:cubicBezTo>
                      <a:pt x="0" y="291"/>
                      <a:pt x="66" y="441"/>
                      <a:pt x="174" y="549"/>
                    </a:cubicBezTo>
                    <a:cubicBezTo>
                      <a:pt x="290" y="514"/>
                      <a:pt x="375" y="407"/>
                      <a:pt x="375" y="280"/>
                    </a:cubicBezTo>
                    <a:cubicBezTo>
                      <a:pt x="375" y="125"/>
                      <a:pt x="249" y="0"/>
                      <a:pt x="94" y="0"/>
                    </a:cubicBezTo>
                    <a:close/>
                  </a:path>
                </a:pathLst>
              </a:cu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25" name="Freeform 8"/>
              <p:cNvSpPr/>
              <p:nvPr/>
            </p:nvSpPr>
            <p:spPr bwMode="auto">
              <a:xfrm>
                <a:off x="1088093" y="2231327"/>
                <a:ext cx="600234" cy="615077"/>
              </a:xfrm>
              <a:custGeom>
                <a:avLst/>
                <a:gdLst>
                  <a:gd name="T0" fmla="*/ 158 w 323"/>
                  <a:gd name="T1" fmla="*/ 0 h 331"/>
                  <a:gd name="T2" fmla="*/ 51 w 323"/>
                  <a:gd name="T3" fmla="*/ 38 h 331"/>
                  <a:gd name="T4" fmla="*/ 0 w 323"/>
                  <a:gd name="T5" fmla="*/ 216 h 331"/>
                  <a:gd name="T6" fmla="*/ 158 w 323"/>
                  <a:gd name="T7" fmla="*/ 331 h 331"/>
                  <a:gd name="T8" fmla="*/ 323 w 323"/>
                  <a:gd name="T9" fmla="*/ 166 h 331"/>
                  <a:gd name="T10" fmla="*/ 158 w 323"/>
                  <a:gd name="T11" fmla="*/ 0 h 331"/>
                </a:gdLst>
                <a:ahLst/>
                <a:cxnLst>
                  <a:cxn ang="0">
                    <a:pos x="T0" y="T1"/>
                  </a:cxn>
                  <a:cxn ang="0">
                    <a:pos x="T2" y="T3"/>
                  </a:cxn>
                  <a:cxn ang="0">
                    <a:pos x="T4" y="T5"/>
                  </a:cxn>
                  <a:cxn ang="0">
                    <a:pos x="T6" y="T7"/>
                  </a:cxn>
                  <a:cxn ang="0">
                    <a:pos x="T8" y="T9"/>
                  </a:cxn>
                  <a:cxn ang="0">
                    <a:pos x="T10" y="T11"/>
                  </a:cxn>
                </a:cxnLst>
                <a:rect l="0" t="0" r="r" b="b"/>
                <a:pathLst>
                  <a:path w="323" h="331">
                    <a:moveTo>
                      <a:pt x="158" y="0"/>
                    </a:moveTo>
                    <a:cubicBezTo>
                      <a:pt x="117" y="0"/>
                      <a:pt x="80" y="14"/>
                      <a:pt x="51" y="38"/>
                    </a:cubicBezTo>
                    <a:cubicBezTo>
                      <a:pt x="25" y="94"/>
                      <a:pt x="8" y="153"/>
                      <a:pt x="0" y="216"/>
                    </a:cubicBezTo>
                    <a:cubicBezTo>
                      <a:pt x="21" y="283"/>
                      <a:pt x="84" y="331"/>
                      <a:pt x="158" y="331"/>
                    </a:cubicBezTo>
                    <a:cubicBezTo>
                      <a:pt x="249" y="331"/>
                      <a:pt x="323" y="257"/>
                      <a:pt x="323" y="166"/>
                    </a:cubicBezTo>
                    <a:cubicBezTo>
                      <a:pt x="323" y="74"/>
                      <a:pt x="249" y="0"/>
                      <a:pt x="158" y="0"/>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26" name="Oval 9"/>
              <p:cNvSpPr>
                <a:spLocks noChangeArrowheads="1"/>
              </p:cNvSpPr>
              <p:nvPr/>
            </p:nvSpPr>
            <p:spPr bwMode="auto">
              <a:xfrm>
                <a:off x="1530616" y="2179723"/>
                <a:ext cx="506964" cy="507925"/>
              </a:xfrm>
              <a:prstGeom prst="ellipse">
                <a:avLst/>
              </a:prstGeom>
              <a:solidFill>
                <a:schemeClr val="accent5">
                  <a:alpha val="70000"/>
                </a:schemeClr>
              </a:solidFill>
              <a:ln>
                <a:noFill/>
              </a:ln>
            </p:spPr>
            <p:txBody>
              <a:bodyPr vert="horz" wrap="square" lIns="68564" tIns="34282" rIns="68564" bIns="34282" numCol="1" anchor="t" anchorCtr="0" compatLnSpc="1"/>
              <a:lstStyle/>
              <a:p>
                <a:endParaRPr lang="zh-CN" altLang="en-US" sz="1350"/>
              </a:p>
            </p:txBody>
          </p:sp>
          <p:sp>
            <p:nvSpPr>
              <p:cNvPr id="27" name="Oval 10"/>
              <p:cNvSpPr>
                <a:spLocks noChangeArrowheads="1"/>
              </p:cNvSpPr>
              <p:nvPr/>
            </p:nvSpPr>
            <p:spPr bwMode="auto">
              <a:xfrm>
                <a:off x="2050137" y="1993832"/>
                <a:ext cx="576113" cy="574257"/>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28" name="Oval 11"/>
              <p:cNvSpPr>
                <a:spLocks noChangeArrowheads="1"/>
              </p:cNvSpPr>
              <p:nvPr/>
            </p:nvSpPr>
            <p:spPr bwMode="auto">
              <a:xfrm>
                <a:off x="1688327" y="1950229"/>
                <a:ext cx="413762" cy="412834"/>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29" name="Oval 12"/>
              <p:cNvSpPr>
                <a:spLocks noChangeArrowheads="1"/>
              </p:cNvSpPr>
              <p:nvPr/>
            </p:nvSpPr>
            <p:spPr bwMode="auto">
              <a:xfrm>
                <a:off x="1955510" y="1555021"/>
                <a:ext cx="256050" cy="25605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30" name="Oval 13"/>
              <p:cNvSpPr>
                <a:spLocks noChangeArrowheads="1"/>
              </p:cNvSpPr>
              <p:nvPr/>
            </p:nvSpPr>
            <p:spPr bwMode="auto">
              <a:xfrm>
                <a:off x="2389682" y="1158887"/>
                <a:ext cx="86278" cy="87205"/>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31" name="Oval 14"/>
              <p:cNvSpPr>
                <a:spLocks noChangeArrowheads="1"/>
              </p:cNvSpPr>
              <p:nvPr/>
            </p:nvSpPr>
            <p:spPr bwMode="auto">
              <a:xfrm>
                <a:off x="1532470" y="1755408"/>
                <a:ext cx="85350" cy="85350"/>
              </a:xfrm>
              <a:prstGeom prst="ellipse">
                <a:avLst/>
              </a:pr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32" name="Oval 15"/>
              <p:cNvSpPr>
                <a:spLocks noChangeArrowheads="1"/>
              </p:cNvSpPr>
              <p:nvPr/>
            </p:nvSpPr>
            <p:spPr bwMode="auto">
              <a:xfrm>
                <a:off x="2068691" y="1905698"/>
                <a:ext cx="87205" cy="88133"/>
              </a:xfrm>
              <a:prstGeom prst="ellipse">
                <a:avLst/>
              </a:prstGeom>
              <a:solidFill>
                <a:schemeClr val="accent1">
                  <a:alpha val="80000"/>
                </a:schemeClr>
              </a:solidFill>
              <a:ln>
                <a:noFill/>
              </a:ln>
            </p:spPr>
            <p:txBody>
              <a:bodyPr vert="horz" wrap="square" lIns="68564" tIns="34282" rIns="68564" bIns="34282" numCol="1" anchor="t" anchorCtr="0" compatLnSpc="1"/>
              <a:lstStyle/>
              <a:p>
                <a:endParaRPr lang="zh-CN" altLang="en-US" sz="1350"/>
              </a:p>
            </p:txBody>
          </p:sp>
          <p:sp>
            <p:nvSpPr>
              <p:cNvPr id="33" name="Freeform 16"/>
              <p:cNvSpPr/>
              <p:nvPr/>
            </p:nvSpPr>
            <p:spPr bwMode="auto">
              <a:xfrm>
                <a:off x="1673483" y="1653359"/>
                <a:ext cx="376653" cy="377581"/>
              </a:xfrm>
              <a:custGeom>
                <a:avLst/>
                <a:gdLst>
                  <a:gd name="T0" fmla="*/ 201 w 203"/>
                  <a:gd name="T1" fmla="*/ 98 h 203"/>
                  <a:gd name="T2" fmla="*/ 105 w 203"/>
                  <a:gd name="T3" fmla="*/ 201 h 203"/>
                  <a:gd name="T4" fmla="*/ 1 w 203"/>
                  <a:gd name="T5" fmla="*/ 105 h 203"/>
                  <a:gd name="T6" fmla="*/ 98 w 203"/>
                  <a:gd name="T7" fmla="*/ 1 h 203"/>
                  <a:gd name="T8" fmla="*/ 201 w 203"/>
                  <a:gd name="T9" fmla="*/ 98 h 203"/>
                </a:gdLst>
                <a:ahLst/>
                <a:cxnLst>
                  <a:cxn ang="0">
                    <a:pos x="T0" y="T1"/>
                  </a:cxn>
                  <a:cxn ang="0">
                    <a:pos x="T2" y="T3"/>
                  </a:cxn>
                  <a:cxn ang="0">
                    <a:pos x="T4" y="T5"/>
                  </a:cxn>
                  <a:cxn ang="0">
                    <a:pos x="T6" y="T7"/>
                  </a:cxn>
                  <a:cxn ang="0">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34" name="Oval 17"/>
              <p:cNvSpPr>
                <a:spLocks noChangeArrowheads="1"/>
              </p:cNvSpPr>
              <p:nvPr/>
            </p:nvSpPr>
            <p:spPr bwMode="auto">
              <a:xfrm>
                <a:off x="1504639" y="1901988"/>
                <a:ext cx="141013" cy="143796"/>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5" name="Oval 18"/>
              <p:cNvSpPr>
                <a:spLocks noChangeArrowheads="1"/>
              </p:cNvSpPr>
              <p:nvPr/>
            </p:nvSpPr>
            <p:spPr bwMode="auto">
              <a:xfrm>
                <a:off x="2167029" y="964066"/>
                <a:ext cx="142869" cy="142868"/>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6" name="Oval 19"/>
              <p:cNvSpPr>
                <a:spLocks noChangeArrowheads="1"/>
              </p:cNvSpPr>
              <p:nvPr/>
            </p:nvSpPr>
            <p:spPr bwMode="auto">
              <a:xfrm>
                <a:off x="2276500" y="1307321"/>
                <a:ext cx="312641" cy="312641"/>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37" name="Oval 20"/>
              <p:cNvSpPr>
                <a:spLocks noChangeArrowheads="1"/>
              </p:cNvSpPr>
              <p:nvPr/>
            </p:nvSpPr>
            <p:spPr bwMode="auto">
              <a:xfrm>
                <a:off x="2276500" y="1816638"/>
                <a:ext cx="312641" cy="314496"/>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38" name="Oval 21"/>
              <p:cNvSpPr>
                <a:spLocks noChangeArrowheads="1"/>
              </p:cNvSpPr>
              <p:nvPr/>
            </p:nvSpPr>
            <p:spPr bwMode="auto">
              <a:xfrm>
                <a:off x="2754274" y="1514202"/>
                <a:ext cx="141013" cy="141013"/>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39" name="Freeform 22"/>
              <p:cNvSpPr/>
              <p:nvPr/>
            </p:nvSpPr>
            <p:spPr bwMode="auto">
              <a:xfrm>
                <a:off x="2947240" y="2064338"/>
                <a:ext cx="348822" cy="600233"/>
              </a:xfrm>
              <a:custGeom>
                <a:avLst/>
                <a:gdLst>
                  <a:gd name="T0" fmla="*/ 0 w 188"/>
                  <a:gd name="T1" fmla="*/ 132 h 323"/>
                  <a:gd name="T2" fmla="*/ 188 w 188"/>
                  <a:gd name="T3" fmla="*/ 323 h 323"/>
                  <a:gd name="T4" fmla="*/ 53 w 188"/>
                  <a:gd name="T5" fmla="*/ 0 h 323"/>
                  <a:gd name="T6" fmla="*/ 0 w 188"/>
                  <a:gd name="T7" fmla="*/ 132 h 323"/>
                </a:gdLst>
                <a:ahLst/>
                <a:cxnLst>
                  <a:cxn ang="0">
                    <a:pos x="T0" y="T1"/>
                  </a:cxn>
                  <a:cxn ang="0">
                    <a:pos x="T2" y="T3"/>
                  </a:cxn>
                  <a:cxn ang="0">
                    <a:pos x="T4" y="T5"/>
                  </a:cxn>
                  <a:cxn ang="0">
                    <a:pos x="T6" y="T7"/>
                  </a:cxn>
                </a:cxnLst>
                <a:rect l="0" t="0" r="r" b="b"/>
                <a:pathLst>
                  <a:path w="188" h="323">
                    <a:moveTo>
                      <a:pt x="0" y="132"/>
                    </a:moveTo>
                    <a:cubicBezTo>
                      <a:pt x="0" y="237"/>
                      <a:pt x="84" y="321"/>
                      <a:pt x="188" y="323"/>
                    </a:cubicBezTo>
                    <a:cubicBezTo>
                      <a:pt x="176" y="201"/>
                      <a:pt x="127" y="89"/>
                      <a:pt x="53" y="0"/>
                    </a:cubicBezTo>
                    <a:cubicBezTo>
                      <a:pt x="20" y="34"/>
                      <a:pt x="0" y="81"/>
                      <a:pt x="0" y="132"/>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0" name="Freeform 23"/>
              <p:cNvSpPr/>
              <p:nvPr/>
            </p:nvSpPr>
            <p:spPr bwMode="auto">
              <a:xfrm>
                <a:off x="2563165" y="2261014"/>
                <a:ext cx="738463" cy="894319"/>
              </a:xfrm>
              <a:custGeom>
                <a:avLst/>
                <a:gdLst>
                  <a:gd name="T0" fmla="*/ 0 w 398"/>
                  <a:gd name="T1" fmla="*/ 241 h 481"/>
                  <a:gd name="T2" fmla="*/ 241 w 398"/>
                  <a:gd name="T3" fmla="*/ 481 h 481"/>
                  <a:gd name="T4" fmla="*/ 375 w 398"/>
                  <a:gd name="T5" fmla="*/ 440 h 481"/>
                  <a:gd name="T6" fmla="*/ 398 w 398"/>
                  <a:gd name="T7" fmla="*/ 277 h 481"/>
                  <a:gd name="T8" fmla="*/ 342 w 398"/>
                  <a:gd name="T9" fmla="*/ 22 h 481"/>
                  <a:gd name="T10" fmla="*/ 241 w 398"/>
                  <a:gd name="T11" fmla="*/ 0 h 481"/>
                  <a:gd name="T12" fmla="*/ 0 w 398"/>
                  <a:gd name="T13" fmla="*/ 241 h 481"/>
                </a:gdLst>
                <a:ahLst/>
                <a:cxnLst>
                  <a:cxn ang="0">
                    <a:pos x="T0" y="T1"/>
                  </a:cxn>
                  <a:cxn ang="0">
                    <a:pos x="T2" y="T3"/>
                  </a:cxn>
                  <a:cxn ang="0">
                    <a:pos x="T4" y="T5"/>
                  </a:cxn>
                  <a:cxn ang="0">
                    <a:pos x="T6" y="T7"/>
                  </a:cxn>
                  <a:cxn ang="0">
                    <a:pos x="T8" y="T9"/>
                  </a:cxn>
                  <a:cxn ang="0">
                    <a:pos x="T10" y="T11"/>
                  </a:cxn>
                  <a:cxn ang="0">
                    <a:pos x="T12" y="T13"/>
                  </a:cxn>
                </a:cxnLst>
                <a:rect l="0" t="0" r="r" b="b"/>
                <a:pathLst>
                  <a:path w="398" h="481">
                    <a:moveTo>
                      <a:pt x="0" y="241"/>
                    </a:moveTo>
                    <a:cubicBezTo>
                      <a:pt x="0" y="374"/>
                      <a:pt x="108" y="481"/>
                      <a:pt x="241" y="481"/>
                    </a:cubicBezTo>
                    <a:cubicBezTo>
                      <a:pt x="291" y="481"/>
                      <a:pt x="337" y="466"/>
                      <a:pt x="375" y="440"/>
                    </a:cubicBezTo>
                    <a:cubicBezTo>
                      <a:pt x="390" y="388"/>
                      <a:pt x="398" y="333"/>
                      <a:pt x="398" y="277"/>
                    </a:cubicBezTo>
                    <a:cubicBezTo>
                      <a:pt x="398" y="186"/>
                      <a:pt x="378" y="100"/>
                      <a:pt x="342" y="22"/>
                    </a:cubicBezTo>
                    <a:cubicBezTo>
                      <a:pt x="311" y="8"/>
                      <a:pt x="277" y="0"/>
                      <a:pt x="241" y="0"/>
                    </a:cubicBezTo>
                    <a:cubicBezTo>
                      <a:pt x="108" y="0"/>
                      <a:pt x="0" y="108"/>
                      <a:pt x="0" y="241"/>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41" name="Freeform 24"/>
              <p:cNvSpPr/>
              <p:nvPr/>
            </p:nvSpPr>
            <p:spPr bwMode="auto">
              <a:xfrm>
                <a:off x="2574297" y="2261014"/>
                <a:ext cx="415618" cy="355316"/>
              </a:xfrm>
              <a:custGeom>
                <a:avLst/>
                <a:gdLst>
                  <a:gd name="T0" fmla="*/ 0 w 224"/>
                  <a:gd name="T1" fmla="*/ 188 h 191"/>
                  <a:gd name="T2" fmla="*/ 33 w 224"/>
                  <a:gd name="T3" fmla="*/ 191 h 191"/>
                  <a:gd name="T4" fmla="*/ 224 w 224"/>
                  <a:gd name="T5" fmla="*/ 0 h 191"/>
                  <a:gd name="T6" fmla="*/ 0 w 224"/>
                  <a:gd name="T7" fmla="*/ 188 h 191"/>
                </a:gdLst>
                <a:ahLst/>
                <a:cxnLst>
                  <a:cxn ang="0">
                    <a:pos x="T0" y="T1"/>
                  </a:cxn>
                  <a:cxn ang="0">
                    <a:pos x="T2" y="T3"/>
                  </a:cxn>
                  <a:cxn ang="0">
                    <a:pos x="T4" y="T5"/>
                  </a:cxn>
                  <a:cxn ang="0">
                    <a:pos x="T6" y="T7"/>
                  </a:cxn>
                </a:cxnLst>
                <a:rect l="0" t="0" r="r" b="b"/>
                <a:pathLst>
                  <a:path w="224" h="191">
                    <a:moveTo>
                      <a:pt x="0" y="188"/>
                    </a:moveTo>
                    <a:cubicBezTo>
                      <a:pt x="11" y="190"/>
                      <a:pt x="22" y="191"/>
                      <a:pt x="33" y="191"/>
                    </a:cubicBezTo>
                    <a:cubicBezTo>
                      <a:pt x="138" y="191"/>
                      <a:pt x="224" y="106"/>
                      <a:pt x="224" y="0"/>
                    </a:cubicBezTo>
                    <a:cubicBezTo>
                      <a:pt x="114" y="5"/>
                      <a:pt x="23" y="84"/>
                      <a:pt x="0" y="188"/>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2" name="Freeform 25"/>
              <p:cNvSpPr/>
              <p:nvPr/>
            </p:nvSpPr>
            <p:spPr bwMode="auto">
              <a:xfrm>
                <a:off x="2840364" y="3083913"/>
                <a:ext cx="420165" cy="581208"/>
              </a:xfrm>
              <a:custGeom>
                <a:avLst/>
                <a:gdLst>
                  <a:gd name="T0" fmla="*/ 224 w 224"/>
                  <a:gd name="T1" fmla="*/ 0 h 310"/>
                  <a:gd name="T2" fmla="*/ 0 w 224"/>
                  <a:gd name="T3" fmla="*/ 240 h 310"/>
                  <a:gd name="T4" fmla="*/ 11 w 224"/>
                  <a:gd name="T5" fmla="*/ 310 h 310"/>
                  <a:gd name="T6" fmla="*/ 224 w 224"/>
                  <a:gd name="T7" fmla="*/ 0 h 310"/>
                </a:gdLst>
                <a:ahLst/>
                <a:cxnLst>
                  <a:cxn ang="0">
                    <a:pos x="T0" y="T1"/>
                  </a:cxn>
                  <a:cxn ang="0">
                    <a:pos x="T2" y="T3"/>
                  </a:cxn>
                  <a:cxn ang="0">
                    <a:pos x="T4" y="T5"/>
                  </a:cxn>
                  <a:cxn ang="0">
                    <a:pos x="T6" y="T7"/>
                  </a:cxn>
                </a:cxnLst>
                <a:rect l="0" t="0" r="r" b="b"/>
                <a:pathLst>
                  <a:path w="224" h="310">
                    <a:moveTo>
                      <a:pt x="224" y="0"/>
                    </a:moveTo>
                    <a:cubicBezTo>
                      <a:pt x="99" y="9"/>
                      <a:pt x="0" y="113"/>
                      <a:pt x="0" y="240"/>
                    </a:cubicBezTo>
                    <a:cubicBezTo>
                      <a:pt x="0" y="265"/>
                      <a:pt x="4" y="288"/>
                      <a:pt x="11" y="310"/>
                    </a:cubicBezTo>
                    <a:cubicBezTo>
                      <a:pt x="112" y="233"/>
                      <a:pt x="187" y="125"/>
                      <a:pt x="224" y="0"/>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3" name="Freeform 26"/>
              <p:cNvSpPr/>
              <p:nvPr/>
            </p:nvSpPr>
            <p:spPr bwMode="auto">
              <a:xfrm>
                <a:off x="1104792" y="3017103"/>
                <a:ext cx="615077" cy="753306"/>
              </a:xfrm>
              <a:custGeom>
                <a:avLst/>
                <a:gdLst>
                  <a:gd name="T0" fmla="*/ 22 w 331"/>
                  <a:gd name="T1" fmla="*/ 0 h 405"/>
                  <a:gd name="T2" fmla="*/ 0 w 331"/>
                  <a:gd name="T3" fmla="*/ 0 h 405"/>
                  <a:gd name="T4" fmla="*/ 316 w 331"/>
                  <a:gd name="T5" fmla="*/ 405 h 405"/>
                  <a:gd name="T6" fmla="*/ 331 w 331"/>
                  <a:gd name="T7" fmla="*/ 309 h 405"/>
                  <a:gd name="T8" fmla="*/ 22 w 331"/>
                  <a:gd name="T9" fmla="*/ 0 h 405"/>
                </a:gdLst>
                <a:ahLst/>
                <a:cxnLst>
                  <a:cxn ang="0">
                    <a:pos x="T0" y="T1"/>
                  </a:cxn>
                  <a:cxn ang="0">
                    <a:pos x="T2" y="T3"/>
                  </a:cxn>
                  <a:cxn ang="0">
                    <a:pos x="T4" y="T5"/>
                  </a:cxn>
                  <a:cxn ang="0">
                    <a:pos x="T6" y="T7"/>
                  </a:cxn>
                  <a:cxn ang="0">
                    <a:pos x="T8" y="T9"/>
                  </a:cxn>
                </a:cxnLst>
                <a:rect l="0" t="0" r="r" b="b"/>
                <a:pathLst>
                  <a:path w="331" h="405">
                    <a:moveTo>
                      <a:pt x="22" y="0"/>
                    </a:moveTo>
                    <a:cubicBezTo>
                      <a:pt x="14" y="0"/>
                      <a:pt x="7" y="0"/>
                      <a:pt x="0" y="0"/>
                    </a:cubicBezTo>
                    <a:cubicBezTo>
                      <a:pt x="40" y="178"/>
                      <a:pt x="158" y="325"/>
                      <a:pt x="316" y="405"/>
                    </a:cubicBezTo>
                    <a:cubicBezTo>
                      <a:pt x="326" y="375"/>
                      <a:pt x="331" y="343"/>
                      <a:pt x="331" y="309"/>
                    </a:cubicBezTo>
                    <a:cubicBezTo>
                      <a:pt x="331" y="138"/>
                      <a:pt x="193" y="0"/>
                      <a:pt x="22" y="0"/>
                    </a:cubicBezTo>
                    <a:close/>
                  </a:path>
                </a:pathLst>
              </a:cu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44" name="Freeform 27"/>
              <p:cNvSpPr/>
              <p:nvPr/>
            </p:nvSpPr>
            <p:spPr bwMode="auto">
              <a:xfrm>
                <a:off x="1406301" y="2974428"/>
                <a:ext cx="1229226" cy="912874"/>
              </a:xfrm>
              <a:custGeom>
                <a:avLst/>
                <a:gdLst>
                  <a:gd name="T0" fmla="*/ 331 w 662"/>
                  <a:gd name="T1" fmla="*/ 0 h 491"/>
                  <a:gd name="T2" fmla="*/ 0 w 662"/>
                  <a:gd name="T3" fmla="*/ 317 h 491"/>
                  <a:gd name="T4" fmla="*/ 422 w 662"/>
                  <a:gd name="T5" fmla="*/ 491 h 491"/>
                  <a:gd name="T6" fmla="*/ 639 w 662"/>
                  <a:gd name="T7" fmla="*/ 451 h 491"/>
                  <a:gd name="T8" fmla="*/ 662 w 662"/>
                  <a:gd name="T9" fmla="*/ 331 h 491"/>
                  <a:gd name="T10" fmla="*/ 331 w 662"/>
                  <a:gd name="T11" fmla="*/ 0 h 491"/>
                </a:gdLst>
                <a:ahLst/>
                <a:cxnLst>
                  <a:cxn ang="0">
                    <a:pos x="T0" y="T1"/>
                  </a:cxn>
                  <a:cxn ang="0">
                    <a:pos x="T2" y="T3"/>
                  </a:cxn>
                  <a:cxn ang="0">
                    <a:pos x="T4" y="T5"/>
                  </a:cxn>
                  <a:cxn ang="0">
                    <a:pos x="T6" y="T7"/>
                  </a:cxn>
                  <a:cxn ang="0">
                    <a:pos x="T8" y="T9"/>
                  </a:cxn>
                  <a:cxn ang="0">
                    <a:pos x="T10" y="T11"/>
                  </a:cxn>
                </a:cxnLst>
                <a:rect l="0" t="0" r="r" b="b"/>
                <a:pathLst>
                  <a:path w="662" h="491">
                    <a:moveTo>
                      <a:pt x="331" y="0"/>
                    </a:moveTo>
                    <a:cubicBezTo>
                      <a:pt x="153" y="0"/>
                      <a:pt x="7" y="141"/>
                      <a:pt x="0" y="317"/>
                    </a:cubicBezTo>
                    <a:cubicBezTo>
                      <a:pt x="108" y="425"/>
                      <a:pt x="258" y="491"/>
                      <a:pt x="422" y="491"/>
                    </a:cubicBezTo>
                    <a:cubicBezTo>
                      <a:pt x="499" y="491"/>
                      <a:pt x="572" y="477"/>
                      <a:pt x="639" y="451"/>
                    </a:cubicBezTo>
                    <a:cubicBezTo>
                      <a:pt x="654" y="414"/>
                      <a:pt x="662" y="373"/>
                      <a:pt x="662" y="331"/>
                    </a:cubicBezTo>
                    <a:cubicBezTo>
                      <a:pt x="662" y="148"/>
                      <a:pt x="514" y="0"/>
                      <a:pt x="331" y="0"/>
                    </a:cubicBezTo>
                    <a:close/>
                  </a:path>
                </a:pathLst>
              </a:cu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45" name="Freeform 28"/>
              <p:cNvSpPr/>
              <p:nvPr/>
            </p:nvSpPr>
            <p:spPr bwMode="auto">
              <a:xfrm>
                <a:off x="2335874" y="2933609"/>
                <a:ext cx="874838" cy="872054"/>
              </a:xfrm>
              <a:custGeom>
                <a:avLst/>
                <a:gdLst>
                  <a:gd name="T0" fmla="*/ 471 w 471"/>
                  <a:gd name="T1" fmla="*/ 153 h 469"/>
                  <a:gd name="T2" fmla="*/ 244 w 471"/>
                  <a:gd name="T3" fmla="*/ 0 h 469"/>
                  <a:gd name="T4" fmla="*/ 0 w 471"/>
                  <a:gd name="T5" fmla="*/ 244 h 469"/>
                  <a:gd name="T6" fmla="*/ 149 w 471"/>
                  <a:gd name="T7" fmla="*/ 469 h 469"/>
                  <a:gd name="T8" fmla="*/ 471 w 471"/>
                  <a:gd name="T9" fmla="*/ 153 h 469"/>
                </a:gdLst>
                <a:ahLst/>
                <a:cxnLst>
                  <a:cxn ang="0">
                    <a:pos x="T0" y="T1"/>
                  </a:cxn>
                  <a:cxn ang="0">
                    <a:pos x="T2" y="T3"/>
                  </a:cxn>
                  <a:cxn ang="0">
                    <a:pos x="T4" y="T5"/>
                  </a:cxn>
                  <a:cxn ang="0">
                    <a:pos x="T6" y="T7"/>
                  </a:cxn>
                  <a:cxn ang="0">
                    <a:pos x="T8" y="T9"/>
                  </a:cxn>
                </a:cxnLst>
                <a:rect l="0" t="0" r="r" b="b"/>
                <a:pathLst>
                  <a:path w="471" h="469">
                    <a:moveTo>
                      <a:pt x="471" y="153"/>
                    </a:moveTo>
                    <a:cubicBezTo>
                      <a:pt x="435" y="63"/>
                      <a:pt x="347" y="0"/>
                      <a:pt x="244" y="0"/>
                    </a:cubicBezTo>
                    <a:cubicBezTo>
                      <a:pt x="109" y="0"/>
                      <a:pt x="0" y="109"/>
                      <a:pt x="0" y="244"/>
                    </a:cubicBezTo>
                    <a:cubicBezTo>
                      <a:pt x="0" y="345"/>
                      <a:pt x="61" y="432"/>
                      <a:pt x="149" y="469"/>
                    </a:cubicBezTo>
                    <a:cubicBezTo>
                      <a:pt x="293" y="410"/>
                      <a:pt x="409" y="296"/>
                      <a:pt x="471" y="153"/>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6" name="Oval 30"/>
              <p:cNvSpPr>
                <a:spLocks noChangeArrowheads="1"/>
              </p:cNvSpPr>
              <p:nvPr/>
            </p:nvSpPr>
            <p:spPr bwMode="auto">
              <a:xfrm>
                <a:off x="2540899" y="1675625"/>
                <a:ext cx="493546" cy="496329"/>
              </a:xfrm>
              <a:prstGeom prst="ellipse">
                <a:avLst/>
              </a:prstGeom>
              <a:solidFill>
                <a:schemeClr val="accent2">
                  <a:alpha val="70000"/>
                </a:schemeClr>
              </a:solidFill>
              <a:ln>
                <a:noFill/>
              </a:ln>
            </p:spPr>
            <p:txBody>
              <a:bodyPr vert="horz" wrap="square" lIns="68564" tIns="34282" rIns="68564" bIns="34282" numCol="1" anchor="t" anchorCtr="0" compatLnSpc="1"/>
              <a:lstStyle/>
              <a:p>
                <a:endParaRPr lang="zh-CN" altLang="en-US" sz="1350"/>
              </a:p>
            </p:txBody>
          </p:sp>
          <p:sp>
            <p:nvSpPr>
              <p:cNvPr id="47" name="Oval 11"/>
              <p:cNvSpPr>
                <a:spLocks noChangeArrowheads="1"/>
              </p:cNvSpPr>
              <p:nvPr/>
            </p:nvSpPr>
            <p:spPr bwMode="auto">
              <a:xfrm>
                <a:off x="1833627" y="2696302"/>
                <a:ext cx="557332" cy="55608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48" name="Oval 11"/>
              <p:cNvSpPr>
                <a:spLocks noChangeArrowheads="1"/>
              </p:cNvSpPr>
              <p:nvPr/>
            </p:nvSpPr>
            <p:spPr bwMode="auto">
              <a:xfrm>
                <a:off x="2226489" y="2491874"/>
                <a:ext cx="249471" cy="248912"/>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grpSp>
        <p:sp>
          <p:nvSpPr>
            <p:cNvPr id="23" name="椭圆 22"/>
            <p:cNvSpPr/>
            <p:nvPr/>
          </p:nvSpPr>
          <p:spPr>
            <a:xfrm>
              <a:off x="4251572" y="2232063"/>
              <a:ext cx="553478" cy="55347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accent1"/>
                </a:solidFill>
                <a:latin typeface="华文细黑" panose="02010600040101010101" pitchFamily="2" charset="-122"/>
                <a:ea typeface="华文细黑" panose="02010600040101010101" pitchFamily="2" charset="-122"/>
              </a:endParaRPr>
            </a:p>
          </p:txBody>
        </p:sp>
      </p:grpSp>
      <p:sp>
        <p:nvSpPr>
          <p:cNvPr id="2" name="矩形 1"/>
          <p:cNvSpPr/>
          <p:nvPr/>
        </p:nvSpPr>
        <p:spPr>
          <a:xfrm>
            <a:off x="1887855" y="2678430"/>
            <a:ext cx="3079750" cy="1430020"/>
          </a:xfrm>
          <a:prstGeom prst="rect">
            <a:avLst/>
          </a:prstGeom>
        </p:spPr>
        <p:txBody>
          <a:bodyPr wrap="square">
            <a:spAutoFit/>
          </a:bodyPr>
          <a:lstStyle/>
          <a:p>
            <a:pPr algn="ctr"/>
            <a:r>
              <a:rPr lang="zh-CN" altLang="en-US" sz="2550" b="1" dirty="0">
                <a:solidFill>
                  <a:srgbClr val="009900"/>
                </a:solidFill>
                <a:latin typeface="宋体" panose="02010600030101010101" pitchFamily="2" charset="-122"/>
                <a:ea typeface="宋体" panose="02010600030101010101" pitchFamily="2" charset="-122"/>
              </a:rPr>
              <a:t>启发式偏差</a:t>
            </a:r>
            <a:endParaRPr lang="zh-CN" altLang="en-US" sz="2550" b="1" dirty="0">
              <a:solidFill>
                <a:srgbClr val="009900"/>
              </a:solidFill>
              <a:latin typeface="宋体" panose="02010600030101010101" pitchFamily="2" charset="-122"/>
              <a:ea typeface="宋体" panose="02010600030101010101" pitchFamily="2" charset="-122"/>
            </a:endParaRPr>
          </a:p>
          <a:p>
            <a:pPr algn="ctr"/>
            <a:r>
              <a:rPr lang="en-US" altLang="zh-CN" sz="2550" i="1" dirty="0">
                <a:solidFill>
                  <a:srgbClr val="009900"/>
                </a:solidFill>
                <a:latin typeface="Times New Roman" panose="02020603050405020304" pitchFamily="18" charset="0"/>
                <a:ea typeface="宋体" panose="02010600030101010101" pitchFamily="2" charset="-122"/>
                <a:cs typeface="Times New Roman" panose="02020603050405020304" pitchFamily="18" charset="0"/>
              </a:rPr>
              <a:t>Heuristic biases</a:t>
            </a:r>
            <a:endParaRPr lang="zh-CN" altLang="en-US" sz="2550" b="1" i="1" dirty="0">
              <a:solidFill>
                <a:srgbClr val="009900"/>
              </a:solidFill>
              <a:latin typeface="宋体" panose="02010600030101010101" pitchFamily="2" charset="-122"/>
              <a:ea typeface="宋体" panose="02010600030101010101" pitchFamily="2" charset="-122"/>
            </a:endParaRPr>
          </a:p>
          <a:p>
            <a:pPr algn="ctr"/>
            <a:r>
              <a:rPr lang="zh-CN" altLang="en-US" b="1" dirty="0">
                <a:solidFill>
                  <a:schemeClr val="tx1"/>
                </a:solidFill>
                <a:latin typeface="宋体" panose="02010600030101010101" pitchFamily="2" charset="-122"/>
                <a:ea typeface="宋体" panose="02010600030101010101" pitchFamily="2" charset="-122"/>
              </a:rPr>
              <a:t>（作用机理及其导致的行为表现）</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3" name="文本框 2"/>
          <p:cNvSpPr txBox="1"/>
          <p:nvPr/>
        </p:nvSpPr>
        <p:spPr>
          <a:xfrm>
            <a:off x="3242773" y="1549226"/>
            <a:ext cx="494841" cy="300082"/>
          </a:xfrm>
          <a:prstGeom prst="rect">
            <a:avLst/>
          </a:prstGeom>
          <a:noFill/>
        </p:spPr>
        <p:txBody>
          <a:bodyPr wrap="square" rtlCol="0">
            <a:spAutoFit/>
          </a:bodyPr>
          <a:lstStyle/>
          <a:p>
            <a:r>
              <a:rPr lang="en-US" altLang="zh-CN" sz="1350" dirty="0">
                <a:solidFill>
                  <a:schemeClr val="accent1"/>
                </a:solidFill>
                <a:latin typeface="Times New Roman" panose="02020603050405020304" pitchFamily="18" charset="0"/>
                <a:cs typeface="Times New Roman" panose="02020603050405020304" pitchFamily="18" charset="0"/>
              </a:rPr>
              <a:t>5.2</a:t>
            </a:r>
            <a:endParaRPr lang="zh-CN" altLang="en-US" sz="1350" dirty="0">
              <a:solidFill>
                <a:schemeClr val="accent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590550" y="2259330"/>
            <a:ext cx="5440680" cy="368300"/>
          </a:xfrm>
          <a:prstGeom prst="rect">
            <a:avLst/>
          </a:prstGeom>
          <a:noFill/>
        </p:spPr>
        <p:txBody>
          <a:bodyPr wrap="none" rtlCol="0" anchor="t">
            <a:spAutoFit/>
          </a:bodyPr>
          <a:p>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快系统</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下影响人们行为决策的两类认知偏差之一</a:t>
            </a:r>
            <a:endParaRPr lang="en-US" altLang="zh-CN" dirty="0">
              <a:latin typeface="宋体" panose="02010600030101010101" pitchFamily="2" charset="-122"/>
              <a:ea typeface="宋体" panose="02010600030101010101" pitchFamily="2" charset="-122"/>
              <a:sym typeface="+mn-ea"/>
            </a:endParaRPr>
          </a:p>
        </p:txBody>
      </p:sp>
      <p:sp>
        <p:nvSpPr>
          <p:cNvPr id="7" name="灯片编号占位符 6"/>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466" y="76344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启发式判断（启发法）</a:t>
            </a:r>
            <a:endParaRPr lang="en-US" altLang="zh-CN" sz="2100" b="1"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98500" y="1620520"/>
            <a:ext cx="5344795" cy="1260475"/>
          </a:xfrm>
        </p:spPr>
        <p:txBody>
          <a:bodyPr>
            <a:noAutofit/>
          </a:bodyPr>
          <a:lstStyle/>
          <a:p>
            <a:pPr>
              <a:lnSpc>
                <a:spcPct val="115000"/>
              </a:lnSpc>
              <a:spcBef>
                <a:spcPts val="20"/>
              </a:spcBef>
              <a:spcAft>
                <a:spcPts val="0"/>
              </a:spcAft>
            </a:pPr>
            <a:r>
              <a:rPr lang="zh-CN" altLang="en-US" sz="2000" dirty="0">
                <a:latin typeface="宋体" panose="02010600030101010101" pitchFamily="2" charset="-122"/>
                <a:ea typeface="宋体" panose="02010600030101010101" pitchFamily="2" charset="-122"/>
              </a:rPr>
              <a:t>认知资源和时间消耗较少</a:t>
            </a:r>
            <a:endParaRPr lang="en-US" altLang="zh-CN" sz="2000" dirty="0">
              <a:latin typeface="宋体" panose="02010600030101010101" pitchFamily="2" charset="-122"/>
              <a:ea typeface="宋体" panose="02010600030101010101" pitchFamily="2" charset="-122"/>
            </a:endParaRPr>
          </a:p>
          <a:p>
            <a:pPr>
              <a:lnSpc>
                <a:spcPct val="115000"/>
              </a:lnSpc>
              <a:spcBef>
                <a:spcPts val="20"/>
              </a:spcBef>
              <a:spcAft>
                <a:spcPts val="0"/>
              </a:spcAft>
            </a:pPr>
            <a:r>
              <a:rPr lang="zh-CN" altLang="en-US" sz="2000" dirty="0">
                <a:latin typeface="宋体" panose="02010600030101010101" pitchFamily="2" charset="-122"/>
                <a:ea typeface="宋体" panose="02010600030101010101" pitchFamily="2" charset="-122"/>
              </a:rPr>
              <a:t>是“快系统”的主要认知模式</a:t>
            </a:r>
            <a:endParaRPr lang="zh-CN" altLang="en-US" sz="2000" dirty="0">
              <a:latin typeface="宋体" panose="02010600030101010101" pitchFamily="2" charset="-122"/>
              <a:ea typeface="宋体" panose="02010600030101010101" pitchFamily="2" charset="-122"/>
            </a:endParaRPr>
          </a:p>
          <a:p>
            <a:pPr>
              <a:lnSpc>
                <a:spcPct val="115000"/>
              </a:lnSpc>
              <a:spcBef>
                <a:spcPts val="20"/>
              </a:spcBef>
              <a:spcAft>
                <a:spcPts val="0"/>
              </a:spcAft>
            </a:pPr>
            <a:r>
              <a:rPr lang="zh-CN" altLang="en-US" sz="2000" dirty="0">
                <a:latin typeface="宋体" panose="02010600030101010101" pitchFamily="2" charset="-122"/>
                <a:ea typeface="宋体" panose="02010600030101010101" pitchFamily="2" charset="-122"/>
              </a:rPr>
              <a:t>在判断决策中的重要性</a:t>
            </a:r>
            <a:endParaRPr lang="zh-CN" altLang="en-US" sz="20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6" name="灯片编号占位符 5"/>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821" y="52849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常见启发法类型</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6" name="文本框 4"/>
          <p:cNvSpPr txBox="1"/>
          <p:nvPr/>
        </p:nvSpPr>
        <p:spPr>
          <a:xfrm>
            <a:off x="3858103" y="2518689"/>
            <a:ext cx="227948" cy="300082"/>
          </a:xfrm>
          <a:prstGeom prst="rect">
            <a:avLst/>
          </a:prstGeom>
          <a:noFill/>
        </p:spPr>
        <p:txBody>
          <a:bodyPr wrap="none" rtlCol="0" anchor="t">
            <a:spAutoFit/>
          </a:bodyPr>
          <a:lstStyle/>
          <a:p>
            <a:r>
              <a:rPr lang="zh-CN" altLang="en-US" sz="1350" dirty="0">
                <a:latin typeface="华文楷体" panose="02010600040101010101" charset="-122"/>
                <a:ea typeface="华文楷体" panose="02010600040101010101" charset="-122"/>
                <a:sym typeface="+mn-ea"/>
              </a:rPr>
              <a:t> </a:t>
            </a:r>
            <a:endParaRPr lang="zh-CN" altLang="en-US" sz="1500" dirty="0">
              <a:latin typeface="宋体" panose="02010600030101010101" pitchFamily="2" charset="-122"/>
              <a:ea typeface="宋体" panose="02010600030101010101" pitchFamily="2" charset="-122"/>
              <a:sym typeface="+mn-ea"/>
            </a:endParaRPr>
          </a:p>
        </p:txBody>
      </p:sp>
      <p:grpSp>
        <p:nvGrpSpPr>
          <p:cNvPr id="7" name="组合 6"/>
          <p:cNvGrpSpPr/>
          <p:nvPr>
            <p:custDataLst>
              <p:tags r:id="rId1"/>
            </p:custDataLst>
          </p:nvPr>
        </p:nvGrpSpPr>
        <p:grpSpPr>
          <a:xfrm rot="16200000">
            <a:off x="2121974" y="2191049"/>
            <a:ext cx="867022" cy="1178461"/>
            <a:chOff x="1290785" y="2853530"/>
            <a:chExt cx="1408112" cy="1913914"/>
          </a:xfrm>
        </p:grpSpPr>
        <p:sp>
          <p:nvSpPr>
            <p:cNvPr id="8" name="任意多边形 14"/>
            <p:cNvSpPr/>
            <p:nvPr>
              <p:custDataLst>
                <p:tags r:id="rId2"/>
              </p:custDataLst>
            </p:nvPr>
          </p:nvSpPr>
          <p:spPr>
            <a:xfrm rot="5400000" flipH="1">
              <a:off x="1037884" y="3106431"/>
              <a:ext cx="1913914" cy="1408112"/>
            </a:xfrm>
            <a:custGeom>
              <a:avLst/>
              <a:gdLst>
                <a:gd name="connsiteX0" fmla="*/ 3387926 w 4764289"/>
                <a:gd name="connsiteY0" fmla="*/ 0 h 3505200"/>
                <a:gd name="connsiteX1" fmla="*/ 4764289 w 4764289"/>
                <a:gd name="connsiteY1" fmla="*/ 1376363 h 3505200"/>
                <a:gd name="connsiteX2" fmla="*/ 4757183 w 4764289"/>
                <a:gd name="connsiteY2" fmla="*/ 1517088 h 3505200"/>
                <a:gd name="connsiteX3" fmla="*/ 4755323 w 4764289"/>
                <a:gd name="connsiteY3" fmla="*/ 1529277 h 3505200"/>
                <a:gd name="connsiteX4" fmla="*/ 4751527 w 4764289"/>
                <a:gd name="connsiteY4" fmla="*/ 1594024 h 3505200"/>
                <a:gd name="connsiteX5" fmla="*/ 2292551 w 4764289"/>
                <a:gd name="connsiteY5" fmla="*/ 3505200 h 3505200"/>
                <a:gd name="connsiteX6" fmla="*/ 15055 w 4764289"/>
                <a:gd name="connsiteY6" fmla="*/ 2205002 h 3505200"/>
                <a:gd name="connsiteX7" fmla="*/ 0 w 4764289"/>
                <a:gd name="connsiteY7" fmla="*/ 2169573 h 3505200"/>
                <a:gd name="connsiteX8" fmla="*/ 65761 w 4764289"/>
                <a:gd name="connsiteY8" fmla="*/ 2260723 h 3505200"/>
                <a:gd name="connsiteX9" fmla="*/ 871739 w 4764289"/>
                <a:gd name="connsiteY9" fmla="*/ 2681287 h 3505200"/>
                <a:gd name="connsiteX10" fmla="*/ 2005679 w 4764289"/>
                <a:gd name="connsiteY10" fmla="*/ 1392205 h 3505200"/>
                <a:gd name="connsiteX11" fmla="*/ 2006505 w 4764289"/>
                <a:gd name="connsiteY11" fmla="*/ 1371600 h 3505200"/>
                <a:gd name="connsiteX12" fmla="*/ 2011804 w 4764289"/>
                <a:gd name="connsiteY12" fmla="*/ 1371600 h 3505200"/>
                <a:gd name="connsiteX13" fmla="*/ 2018669 w 4764289"/>
                <a:gd name="connsiteY13" fmla="*/ 1235638 h 3505200"/>
                <a:gd name="connsiteX14" fmla="*/ 3387926 w 4764289"/>
                <a:gd name="connsiteY14" fmla="*/ 0 h 3505200"/>
                <a:gd name="connsiteX0-1" fmla="*/ 3387926 w 4764289"/>
                <a:gd name="connsiteY0-2" fmla="*/ 0 h 3505200"/>
                <a:gd name="connsiteX1-3" fmla="*/ 4764289 w 4764289"/>
                <a:gd name="connsiteY1-4" fmla="*/ 1376363 h 3505200"/>
                <a:gd name="connsiteX2-5" fmla="*/ 4757183 w 4764289"/>
                <a:gd name="connsiteY2-6" fmla="*/ 1517088 h 3505200"/>
                <a:gd name="connsiteX3-7" fmla="*/ 4755323 w 4764289"/>
                <a:gd name="connsiteY3-8" fmla="*/ 1529277 h 3505200"/>
                <a:gd name="connsiteX4-9" fmla="*/ 4751527 w 4764289"/>
                <a:gd name="connsiteY4-10" fmla="*/ 1594024 h 3505200"/>
                <a:gd name="connsiteX5-11" fmla="*/ 2292551 w 4764289"/>
                <a:gd name="connsiteY5-12" fmla="*/ 3505200 h 3505200"/>
                <a:gd name="connsiteX6-13" fmla="*/ 15055 w 4764289"/>
                <a:gd name="connsiteY6-14" fmla="*/ 2205002 h 3505200"/>
                <a:gd name="connsiteX7-15" fmla="*/ 0 w 4764289"/>
                <a:gd name="connsiteY7-16" fmla="*/ 2169573 h 3505200"/>
                <a:gd name="connsiteX8-17" fmla="*/ 65761 w 4764289"/>
                <a:gd name="connsiteY8-18" fmla="*/ 2260723 h 3505200"/>
                <a:gd name="connsiteX9-19" fmla="*/ 871739 w 4764289"/>
                <a:gd name="connsiteY9-20" fmla="*/ 2681287 h 3505200"/>
                <a:gd name="connsiteX10-21" fmla="*/ 2005679 w 4764289"/>
                <a:gd name="connsiteY10-22" fmla="*/ 1392205 h 3505200"/>
                <a:gd name="connsiteX11-23" fmla="*/ 2006505 w 4764289"/>
                <a:gd name="connsiteY11-24" fmla="*/ 1371600 h 3505200"/>
                <a:gd name="connsiteX12-25" fmla="*/ 2018669 w 4764289"/>
                <a:gd name="connsiteY12-26" fmla="*/ 1235638 h 3505200"/>
                <a:gd name="connsiteX13-27" fmla="*/ 3387926 w 4764289"/>
                <a:gd name="connsiteY13-28" fmla="*/ 0 h 3505200"/>
                <a:gd name="connsiteX0-29" fmla="*/ 3387926 w 4764289"/>
                <a:gd name="connsiteY0-30" fmla="*/ 0 h 3505200"/>
                <a:gd name="connsiteX1-31" fmla="*/ 4764289 w 4764289"/>
                <a:gd name="connsiteY1-32" fmla="*/ 1376363 h 3505200"/>
                <a:gd name="connsiteX2-33" fmla="*/ 4757183 w 4764289"/>
                <a:gd name="connsiteY2-34" fmla="*/ 1517088 h 3505200"/>
                <a:gd name="connsiteX3-35" fmla="*/ 4755323 w 4764289"/>
                <a:gd name="connsiteY3-36" fmla="*/ 1529277 h 3505200"/>
                <a:gd name="connsiteX4-37" fmla="*/ 4751527 w 4764289"/>
                <a:gd name="connsiteY4-38" fmla="*/ 1594024 h 3505200"/>
                <a:gd name="connsiteX5-39" fmla="*/ 2292551 w 4764289"/>
                <a:gd name="connsiteY5-40" fmla="*/ 3505200 h 3505200"/>
                <a:gd name="connsiteX6-41" fmla="*/ 15055 w 4764289"/>
                <a:gd name="connsiteY6-42" fmla="*/ 2205002 h 3505200"/>
                <a:gd name="connsiteX7-43" fmla="*/ 0 w 4764289"/>
                <a:gd name="connsiteY7-44" fmla="*/ 2169573 h 3505200"/>
                <a:gd name="connsiteX8-45" fmla="*/ 65761 w 4764289"/>
                <a:gd name="connsiteY8-46" fmla="*/ 2260723 h 3505200"/>
                <a:gd name="connsiteX9-47" fmla="*/ 871739 w 4764289"/>
                <a:gd name="connsiteY9-48" fmla="*/ 2681287 h 3505200"/>
                <a:gd name="connsiteX10-49" fmla="*/ 2005679 w 4764289"/>
                <a:gd name="connsiteY10-50" fmla="*/ 1392205 h 3505200"/>
                <a:gd name="connsiteX11-51" fmla="*/ 2018669 w 4764289"/>
                <a:gd name="connsiteY11-52" fmla="*/ 1235638 h 3505200"/>
                <a:gd name="connsiteX12-53" fmla="*/ 3387926 w 4764289"/>
                <a:gd name="connsiteY12-54" fmla="*/ 0 h 3505200"/>
                <a:gd name="connsiteX0-55" fmla="*/ 3387926 w 4764289"/>
                <a:gd name="connsiteY0-56" fmla="*/ 0 h 3505200"/>
                <a:gd name="connsiteX1-57" fmla="*/ 4764289 w 4764289"/>
                <a:gd name="connsiteY1-58" fmla="*/ 1376363 h 3505200"/>
                <a:gd name="connsiteX2-59" fmla="*/ 4757183 w 4764289"/>
                <a:gd name="connsiteY2-60" fmla="*/ 1517088 h 3505200"/>
                <a:gd name="connsiteX3-61" fmla="*/ 4755323 w 4764289"/>
                <a:gd name="connsiteY3-62" fmla="*/ 1529277 h 3505200"/>
                <a:gd name="connsiteX4-63" fmla="*/ 4751527 w 4764289"/>
                <a:gd name="connsiteY4-64" fmla="*/ 1594024 h 3505200"/>
                <a:gd name="connsiteX5-65" fmla="*/ 2292551 w 4764289"/>
                <a:gd name="connsiteY5-66" fmla="*/ 3505200 h 3505200"/>
                <a:gd name="connsiteX6-67" fmla="*/ 15055 w 4764289"/>
                <a:gd name="connsiteY6-68" fmla="*/ 2205002 h 3505200"/>
                <a:gd name="connsiteX7-69" fmla="*/ 0 w 4764289"/>
                <a:gd name="connsiteY7-70" fmla="*/ 2169573 h 3505200"/>
                <a:gd name="connsiteX8-71" fmla="*/ 65761 w 4764289"/>
                <a:gd name="connsiteY8-72" fmla="*/ 2260723 h 3505200"/>
                <a:gd name="connsiteX9-73" fmla="*/ 871739 w 4764289"/>
                <a:gd name="connsiteY9-74" fmla="*/ 2681287 h 3505200"/>
                <a:gd name="connsiteX10-75" fmla="*/ 2005679 w 4764289"/>
                <a:gd name="connsiteY10-76" fmla="*/ 1392205 h 3505200"/>
                <a:gd name="connsiteX11-77" fmla="*/ 2018669 w 4764289"/>
                <a:gd name="connsiteY11-78" fmla="*/ 1235638 h 3505200"/>
                <a:gd name="connsiteX12-79" fmla="*/ 3387926 w 4764289"/>
                <a:gd name="connsiteY12-80" fmla="*/ 0 h 3505200"/>
                <a:gd name="connsiteX0-81" fmla="*/ 3387926 w 4764289"/>
                <a:gd name="connsiteY0-82" fmla="*/ 0 h 3505200"/>
                <a:gd name="connsiteX1-83" fmla="*/ 4764289 w 4764289"/>
                <a:gd name="connsiteY1-84" fmla="*/ 1376363 h 3505200"/>
                <a:gd name="connsiteX2-85" fmla="*/ 4757183 w 4764289"/>
                <a:gd name="connsiteY2-86" fmla="*/ 1517088 h 3505200"/>
                <a:gd name="connsiteX3-87" fmla="*/ 4755323 w 4764289"/>
                <a:gd name="connsiteY3-88" fmla="*/ 1529277 h 3505200"/>
                <a:gd name="connsiteX4-89" fmla="*/ 4751527 w 4764289"/>
                <a:gd name="connsiteY4-90" fmla="*/ 1594024 h 3505200"/>
                <a:gd name="connsiteX5-91" fmla="*/ 2292551 w 4764289"/>
                <a:gd name="connsiteY5-92" fmla="*/ 3505200 h 3505200"/>
                <a:gd name="connsiteX6-93" fmla="*/ 15055 w 4764289"/>
                <a:gd name="connsiteY6-94" fmla="*/ 2205002 h 3505200"/>
                <a:gd name="connsiteX7-95" fmla="*/ 0 w 4764289"/>
                <a:gd name="connsiteY7-96" fmla="*/ 2169573 h 3505200"/>
                <a:gd name="connsiteX8-97" fmla="*/ 65761 w 4764289"/>
                <a:gd name="connsiteY8-98" fmla="*/ 2260723 h 3505200"/>
                <a:gd name="connsiteX9-99" fmla="*/ 871739 w 4764289"/>
                <a:gd name="connsiteY9-100" fmla="*/ 2681287 h 3505200"/>
                <a:gd name="connsiteX10-101" fmla="*/ 2005679 w 4764289"/>
                <a:gd name="connsiteY10-102" fmla="*/ 1392205 h 3505200"/>
                <a:gd name="connsiteX11-103" fmla="*/ 2018669 w 4764289"/>
                <a:gd name="connsiteY11-104" fmla="*/ 1235638 h 3505200"/>
                <a:gd name="connsiteX12-105" fmla="*/ 3387926 w 4764289"/>
                <a:gd name="connsiteY12-106" fmla="*/ 0 h 3505200"/>
                <a:gd name="connsiteX0-107" fmla="*/ 3387926 w 4764289"/>
                <a:gd name="connsiteY0-108" fmla="*/ 0 h 3505200"/>
                <a:gd name="connsiteX1-109" fmla="*/ 4764289 w 4764289"/>
                <a:gd name="connsiteY1-110" fmla="*/ 1376363 h 3505200"/>
                <a:gd name="connsiteX2-111" fmla="*/ 4757183 w 4764289"/>
                <a:gd name="connsiteY2-112" fmla="*/ 1517088 h 3505200"/>
                <a:gd name="connsiteX3-113" fmla="*/ 4755323 w 4764289"/>
                <a:gd name="connsiteY3-114" fmla="*/ 1529277 h 3505200"/>
                <a:gd name="connsiteX4-115" fmla="*/ 4751527 w 4764289"/>
                <a:gd name="connsiteY4-116" fmla="*/ 1594024 h 3505200"/>
                <a:gd name="connsiteX5-117" fmla="*/ 2292551 w 4764289"/>
                <a:gd name="connsiteY5-118" fmla="*/ 3505200 h 3505200"/>
                <a:gd name="connsiteX6-119" fmla="*/ 15055 w 4764289"/>
                <a:gd name="connsiteY6-120" fmla="*/ 2205002 h 3505200"/>
                <a:gd name="connsiteX7-121" fmla="*/ 0 w 4764289"/>
                <a:gd name="connsiteY7-122" fmla="*/ 2169573 h 3505200"/>
                <a:gd name="connsiteX8-123" fmla="*/ 65761 w 4764289"/>
                <a:gd name="connsiteY8-124" fmla="*/ 2260723 h 3505200"/>
                <a:gd name="connsiteX9-125" fmla="*/ 871739 w 4764289"/>
                <a:gd name="connsiteY9-126" fmla="*/ 2681287 h 3505200"/>
                <a:gd name="connsiteX10-127" fmla="*/ 2005679 w 4764289"/>
                <a:gd name="connsiteY10-128" fmla="*/ 1392205 h 3505200"/>
                <a:gd name="connsiteX11-129" fmla="*/ 2018669 w 4764289"/>
                <a:gd name="connsiteY11-130" fmla="*/ 1235638 h 3505200"/>
                <a:gd name="connsiteX12-131" fmla="*/ 3387926 w 4764289"/>
                <a:gd name="connsiteY12-132" fmla="*/ 0 h 3505200"/>
                <a:gd name="connsiteX0-133" fmla="*/ 3387926 w 4764289"/>
                <a:gd name="connsiteY0-134" fmla="*/ 0 h 3505200"/>
                <a:gd name="connsiteX1-135" fmla="*/ 4764289 w 4764289"/>
                <a:gd name="connsiteY1-136" fmla="*/ 1376363 h 3505200"/>
                <a:gd name="connsiteX2-137" fmla="*/ 4757183 w 4764289"/>
                <a:gd name="connsiteY2-138" fmla="*/ 1517088 h 3505200"/>
                <a:gd name="connsiteX3-139" fmla="*/ 4755323 w 4764289"/>
                <a:gd name="connsiteY3-140" fmla="*/ 1529277 h 3505200"/>
                <a:gd name="connsiteX4-141" fmla="*/ 4751527 w 4764289"/>
                <a:gd name="connsiteY4-142" fmla="*/ 1594024 h 3505200"/>
                <a:gd name="connsiteX5-143" fmla="*/ 2292551 w 4764289"/>
                <a:gd name="connsiteY5-144" fmla="*/ 3505200 h 3505200"/>
                <a:gd name="connsiteX6-145" fmla="*/ 15055 w 4764289"/>
                <a:gd name="connsiteY6-146" fmla="*/ 2205002 h 3505200"/>
                <a:gd name="connsiteX7-147" fmla="*/ 0 w 4764289"/>
                <a:gd name="connsiteY7-148" fmla="*/ 2169573 h 3505200"/>
                <a:gd name="connsiteX8-149" fmla="*/ 65761 w 4764289"/>
                <a:gd name="connsiteY8-150" fmla="*/ 2260723 h 3505200"/>
                <a:gd name="connsiteX9-151" fmla="*/ 871739 w 4764289"/>
                <a:gd name="connsiteY9-152" fmla="*/ 2681287 h 3505200"/>
                <a:gd name="connsiteX10-153" fmla="*/ 2005679 w 4764289"/>
                <a:gd name="connsiteY10-154" fmla="*/ 1392205 h 3505200"/>
                <a:gd name="connsiteX11-155" fmla="*/ 2018669 w 4764289"/>
                <a:gd name="connsiteY11-156" fmla="*/ 1235638 h 3505200"/>
                <a:gd name="connsiteX12-157" fmla="*/ 3387926 w 4764289"/>
                <a:gd name="connsiteY12-158" fmla="*/ 0 h 3505200"/>
                <a:gd name="connsiteX0-159" fmla="*/ 3387926 w 4764289"/>
                <a:gd name="connsiteY0-160" fmla="*/ 0 h 3505200"/>
                <a:gd name="connsiteX1-161" fmla="*/ 4764289 w 4764289"/>
                <a:gd name="connsiteY1-162" fmla="*/ 1376363 h 3505200"/>
                <a:gd name="connsiteX2-163" fmla="*/ 4757183 w 4764289"/>
                <a:gd name="connsiteY2-164" fmla="*/ 1517088 h 3505200"/>
                <a:gd name="connsiteX3-165" fmla="*/ 4755323 w 4764289"/>
                <a:gd name="connsiteY3-166" fmla="*/ 1529277 h 3505200"/>
                <a:gd name="connsiteX4-167" fmla="*/ 4751527 w 4764289"/>
                <a:gd name="connsiteY4-168" fmla="*/ 1594024 h 3505200"/>
                <a:gd name="connsiteX5-169" fmla="*/ 2292551 w 4764289"/>
                <a:gd name="connsiteY5-170" fmla="*/ 3505200 h 3505200"/>
                <a:gd name="connsiteX6-171" fmla="*/ 15055 w 4764289"/>
                <a:gd name="connsiteY6-172" fmla="*/ 2205002 h 3505200"/>
                <a:gd name="connsiteX7-173" fmla="*/ 0 w 4764289"/>
                <a:gd name="connsiteY7-174" fmla="*/ 2169573 h 3505200"/>
                <a:gd name="connsiteX8-175" fmla="*/ 65761 w 4764289"/>
                <a:gd name="connsiteY8-176" fmla="*/ 2260723 h 3505200"/>
                <a:gd name="connsiteX9-177" fmla="*/ 871739 w 4764289"/>
                <a:gd name="connsiteY9-178" fmla="*/ 2681287 h 3505200"/>
                <a:gd name="connsiteX10-179" fmla="*/ 2005679 w 4764289"/>
                <a:gd name="connsiteY10-180" fmla="*/ 1392205 h 3505200"/>
                <a:gd name="connsiteX11-181" fmla="*/ 2018669 w 4764289"/>
                <a:gd name="connsiteY11-182" fmla="*/ 1235638 h 3505200"/>
                <a:gd name="connsiteX12-183" fmla="*/ 3387926 w 4764289"/>
                <a:gd name="connsiteY12-184" fmla="*/ 0 h 3505200"/>
                <a:gd name="connsiteX0-185" fmla="*/ 3387926 w 4764289"/>
                <a:gd name="connsiteY0-186" fmla="*/ 0 h 3505200"/>
                <a:gd name="connsiteX1-187" fmla="*/ 4764289 w 4764289"/>
                <a:gd name="connsiteY1-188" fmla="*/ 1376363 h 3505200"/>
                <a:gd name="connsiteX2-189" fmla="*/ 4757183 w 4764289"/>
                <a:gd name="connsiteY2-190" fmla="*/ 1517088 h 3505200"/>
                <a:gd name="connsiteX3-191" fmla="*/ 4755323 w 4764289"/>
                <a:gd name="connsiteY3-192" fmla="*/ 1529277 h 3505200"/>
                <a:gd name="connsiteX4-193" fmla="*/ 4751527 w 4764289"/>
                <a:gd name="connsiteY4-194" fmla="*/ 1594024 h 3505200"/>
                <a:gd name="connsiteX5-195" fmla="*/ 2292551 w 4764289"/>
                <a:gd name="connsiteY5-196" fmla="*/ 3505200 h 3505200"/>
                <a:gd name="connsiteX6-197" fmla="*/ 15055 w 4764289"/>
                <a:gd name="connsiteY6-198" fmla="*/ 2205002 h 3505200"/>
                <a:gd name="connsiteX7-199" fmla="*/ 0 w 4764289"/>
                <a:gd name="connsiteY7-200" fmla="*/ 2169573 h 3505200"/>
                <a:gd name="connsiteX8-201" fmla="*/ 65761 w 4764289"/>
                <a:gd name="connsiteY8-202" fmla="*/ 2260723 h 3505200"/>
                <a:gd name="connsiteX9-203" fmla="*/ 871739 w 4764289"/>
                <a:gd name="connsiteY9-204" fmla="*/ 2681287 h 3505200"/>
                <a:gd name="connsiteX10-205" fmla="*/ 2005679 w 4764289"/>
                <a:gd name="connsiteY10-206" fmla="*/ 1392205 h 3505200"/>
                <a:gd name="connsiteX11-207" fmla="*/ 2018669 w 4764289"/>
                <a:gd name="connsiteY11-208" fmla="*/ 1235638 h 3505200"/>
                <a:gd name="connsiteX12-209" fmla="*/ 3387926 w 4764289"/>
                <a:gd name="connsiteY12-210" fmla="*/ 0 h 3505200"/>
              </a:gdLst>
              <a:ahLst/>
              <a:cxnLst>
                <a:cxn ang="0">
                  <a:pos x="connsiteX0-185" y="connsiteY0-186"/>
                </a:cxn>
                <a:cxn ang="0">
                  <a:pos x="connsiteX1-187" y="connsiteY1-188"/>
                </a:cxn>
                <a:cxn ang="0">
                  <a:pos x="connsiteX2-189" y="connsiteY2-190"/>
                </a:cxn>
                <a:cxn ang="0">
                  <a:pos x="connsiteX3-191" y="connsiteY3-192"/>
                </a:cxn>
                <a:cxn ang="0">
                  <a:pos x="connsiteX4-193" y="connsiteY4-194"/>
                </a:cxn>
                <a:cxn ang="0">
                  <a:pos x="connsiteX5-195" y="connsiteY5-196"/>
                </a:cxn>
                <a:cxn ang="0">
                  <a:pos x="connsiteX6-197" y="connsiteY6-198"/>
                </a:cxn>
                <a:cxn ang="0">
                  <a:pos x="connsiteX7-199" y="connsiteY7-200"/>
                </a:cxn>
                <a:cxn ang="0">
                  <a:pos x="connsiteX8-201" y="connsiteY8-202"/>
                </a:cxn>
                <a:cxn ang="0">
                  <a:pos x="connsiteX9-203" y="connsiteY9-204"/>
                </a:cxn>
                <a:cxn ang="0">
                  <a:pos x="connsiteX10-205" y="connsiteY10-206"/>
                </a:cxn>
                <a:cxn ang="0">
                  <a:pos x="connsiteX11-207" y="connsiteY11-208"/>
                </a:cxn>
                <a:cxn ang="0">
                  <a:pos x="connsiteX12-209" y="connsiteY12-210"/>
                </a:cxn>
              </a:cxnLst>
              <a:rect l="l" t="t" r="r" b="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chemeClr val="accent1"/>
            </a:solidFill>
          </p:spPr>
          <p:txBody>
            <a:bodyPr rot="0" spcFirstLastPara="0" vert="horz" wrap="squar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1pPr>
              <a:lvl2pPr marL="4572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2pPr>
              <a:lvl3pPr marL="9144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3pPr>
              <a:lvl4pPr marL="13716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4pPr>
              <a:lvl5pPr marL="18288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5pPr>
              <a:lvl6pPr marL="22860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6pPr>
              <a:lvl7pPr marL="27432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7pPr>
              <a:lvl8pPr marL="32004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8pPr>
              <a:lvl9pPr marL="36576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9pPr>
            </a:lstStyle>
            <a:p>
              <a:pPr algn="ctr"/>
              <a:r>
                <a:rPr lang="en-US" altLang="zh-CN" kern="0" dirty="0">
                  <a:solidFill>
                    <a:srgbClr val="FFFFFF"/>
                  </a:solidFill>
                  <a:sym typeface="Arial" panose="020B0604020202020204" pitchFamily="34" charset="0"/>
                </a:rPr>
                <a:t> </a:t>
              </a:r>
              <a:endParaRPr lang="zh-CN" altLang="en-US" dirty="0">
                <a:solidFill>
                  <a:srgbClr val="FFFFFF"/>
                </a:solidFill>
                <a:sym typeface="Arial" panose="020B0604020202020204" pitchFamily="34" charset="0"/>
              </a:endParaRPr>
            </a:p>
          </p:txBody>
        </p:sp>
        <p:sp>
          <p:nvSpPr>
            <p:cNvPr id="9" name="椭圆 8"/>
            <p:cNvSpPr/>
            <p:nvPr>
              <p:custDataLst>
                <p:tags r:id="rId3"/>
              </p:custDataLst>
            </p:nvPr>
          </p:nvSpPr>
          <p:spPr>
            <a:xfrm rot="5400000" flipH="1">
              <a:off x="1676060" y="2946887"/>
              <a:ext cx="914400" cy="914400"/>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kern="0" dirty="0">
                  <a:solidFill>
                    <a:srgbClr val="009DD9">
                      <a:lumMod val="75000"/>
                    </a:srgbClr>
                  </a:solidFill>
                  <a:latin typeface="Times New Roman" panose="02020603050405020304" pitchFamily="18" charset="0"/>
                  <a:cs typeface="Times New Roman" panose="02020603050405020304" pitchFamily="18" charset="0"/>
                  <a:sym typeface="Arial" panose="020B0604020202020204" pitchFamily="34" charset="0"/>
                </a:rPr>
                <a:t>4</a:t>
              </a:r>
              <a:endParaRPr lang="zh-CN" altLang="en-US" dirty="0">
                <a:solidFill>
                  <a:srgbClr val="009DD9">
                    <a:lumMod val="75000"/>
                  </a:srgbClr>
                </a:solidFill>
                <a:latin typeface="Times New Roman" panose="02020603050405020304" pitchFamily="18" charset="0"/>
                <a:cs typeface="Times New Roman" panose="02020603050405020304" pitchFamily="18" charset="0"/>
                <a:sym typeface="Arial" panose="020B0604020202020204" pitchFamily="34" charset="0"/>
              </a:endParaRPr>
            </a:p>
          </p:txBody>
        </p:sp>
      </p:grpSp>
      <p:grpSp>
        <p:nvGrpSpPr>
          <p:cNvPr id="10" name="组合 9"/>
          <p:cNvGrpSpPr/>
          <p:nvPr>
            <p:custDataLst>
              <p:tags r:id="rId4"/>
            </p:custDataLst>
          </p:nvPr>
        </p:nvGrpSpPr>
        <p:grpSpPr>
          <a:xfrm>
            <a:off x="2672297" y="1599073"/>
            <a:ext cx="867022" cy="1178461"/>
            <a:chOff x="2177562" y="2853530"/>
            <a:chExt cx="1408112" cy="1913914"/>
          </a:xfrm>
        </p:grpSpPr>
        <p:sp>
          <p:nvSpPr>
            <p:cNvPr id="11" name="任意多边形 17"/>
            <p:cNvSpPr/>
            <p:nvPr>
              <p:custDataLst>
                <p:tags r:id="rId5"/>
              </p:custDataLst>
            </p:nvPr>
          </p:nvSpPr>
          <p:spPr>
            <a:xfrm rot="5400000" flipH="1">
              <a:off x="1924661" y="3106431"/>
              <a:ext cx="1913914" cy="1408112"/>
            </a:xfrm>
            <a:custGeom>
              <a:avLst/>
              <a:gdLst>
                <a:gd name="connsiteX0" fmla="*/ 3387926 w 4764289"/>
                <a:gd name="connsiteY0" fmla="*/ 0 h 3505200"/>
                <a:gd name="connsiteX1" fmla="*/ 4764289 w 4764289"/>
                <a:gd name="connsiteY1" fmla="*/ 1376363 h 3505200"/>
                <a:gd name="connsiteX2" fmla="*/ 4757183 w 4764289"/>
                <a:gd name="connsiteY2" fmla="*/ 1517088 h 3505200"/>
                <a:gd name="connsiteX3" fmla="*/ 4755323 w 4764289"/>
                <a:gd name="connsiteY3" fmla="*/ 1529277 h 3505200"/>
                <a:gd name="connsiteX4" fmla="*/ 4751527 w 4764289"/>
                <a:gd name="connsiteY4" fmla="*/ 1594024 h 3505200"/>
                <a:gd name="connsiteX5" fmla="*/ 2292551 w 4764289"/>
                <a:gd name="connsiteY5" fmla="*/ 3505200 h 3505200"/>
                <a:gd name="connsiteX6" fmla="*/ 15055 w 4764289"/>
                <a:gd name="connsiteY6" fmla="*/ 2205002 h 3505200"/>
                <a:gd name="connsiteX7" fmla="*/ 0 w 4764289"/>
                <a:gd name="connsiteY7" fmla="*/ 2169573 h 3505200"/>
                <a:gd name="connsiteX8" fmla="*/ 65761 w 4764289"/>
                <a:gd name="connsiteY8" fmla="*/ 2260723 h 3505200"/>
                <a:gd name="connsiteX9" fmla="*/ 871739 w 4764289"/>
                <a:gd name="connsiteY9" fmla="*/ 2681287 h 3505200"/>
                <a:gd name="connsiteX10" fmla="*/ 2005679 w 4764289"/>
                <a:gd name="connsiteY10" fmla="*/ 1392205 h 3505200"/>
                <a:gd name="connsiteX11" fmla="*/ 2006505 w 4764289"/>
                <a:gd name="connsiteY11" fmla="*/ 1371600 h 3505200"/>
                <a:gd name="connsiteX12" fmla="*/ 2011804 w 4764289"/>
                <a:gd name="connsiteY12" fmla="*/ 1371600 h 3505200"/>
                <a:gd name="connsiteX13" fmla="*/ 2018669 w 4764289"/>
                <a:gd name="connsiteY13" fmla="*/ 1235638 h 3505200"/>
                <a:gd name="connsiteX14" fmla="*/ 3387926 w 4764289"/>
                <a:gd name="connsiteY14" fmla="*/ 0 h 3505200"/>
                <a:gd name="connsiteX0-1" fmla="*/ 3387926 w 4764289"/>
                <a:gd name="connsiteY0-2" fmla="*/ 0 h 3505200"/>
                <a:gd name="connsiteX1-3" fmla="*/ 4764289 w 4764289"/>
                <a:gd name="connsiteY1-4" fmla="*/ 1376363 h 3505200"/>
                <a:gd name="connsiteX2-5" fmla="*/ 4757183 w 4764289"/>
                <a:gd name="connsiteY2-6" fmla="*/ 1517088 h 3505200"/>
                <a:gd name="connsiteX3-7" fmla="*/ 4755323 w 4764289"/>
                <a:gd name="connsiteY3-8" fmla="*/ 1529277 h 3505200"/>
                <a:gd name="connsiteX4-9" fmla="*/ 4751527 w 4764289"/>
                <a:gd name="connsiteY4-10" fmla="*/ 1594024 h 3505200"/>
                <a:gd name="connsiteX5-11" fmla="*/ 2292551 w 4764289"/>
                <a:gd name="connsiteY5-12" fmla="*/ 3505200 h 3505200"/>
                <a:gd name="connsiteX6-13" fmla="*/ 15055 w 4764289"/>
                <a:gd name="connsiteY6-14" fmla="*/ 2205002 h 3505200"/>
                <a:gd name="connsiteX7-15" fmla="*/ 0 w 4764289"/>
                <a:gd name="connsiteY7-16" fmla="*/ 2169573 h 3505200"/>
                <a:gd name="connsiteX8-17" fmla="*/ 65761 w 4764289"/>
                <a:gd name="connsiteY8-18" fmla="*/ 2260723 h 3505200"/>
                <a:gd name="connsiteX9-19" fmla="*/ 871739 w 4764289"/>
                <a:gd name="connsiteY9-20" fmla="*/ 2681287 h 3505200"/>
                <a:gd name="connsiteX10-21" fmla="*/ 2005679 w 4764289"/>
                <a:gd name="connsiteY10-22" fmla="*/ 1392205 h 3505200"/>
                <a:gd name="connsiteX11-23" fmla="*/ 2006505 w 4764289"/>
                <a:gd name="connsiteY11-24" fmla="*/ 1371600 h 3505200"/>
                <a:gd name="connsiteX12-25" fmla="*/ 2018669 w 4764289"/>
                <a:gd name="connsiteY12-26" fmla="*/ 1235638 h 3505200"/>
                <a:gd name="connsiteX13-27" fmla="*/ 3387926 w 4764289"/>
                <a:gd name="connsiteY13-28" fmla="*/ 0 h 3505200"/>
                <a:gd name="connsiteX0-29" fmla="*/ 3387926 w 4764289"/>
                <a:gd name="connsiteY0-30" fmla="*/ 0 h 3505200"/>
                <a:gd name="connsiteX1-31" fmla="*/ 4764289 w 4764289"/>
                <a:gd name="connsiteY1-32" fmla="*/ 1376363 h 3505200"/>
                <a:gd name="connsiteX2-33" fmla="*/ 4757183 w 4764289"/>
                <a:gd name="connsiteY2-34" fmla="*/ 1517088 h 3505200"/>
                <a:gd name="connsiteX3-35" fmla="*/ 4755323 w 4764289"/>
                <a:gd name="connsiteY3-36" fmla="*/ 1529277 h 3505200"/>
                <a:gd name="connsiteX4-37" fmla="*/ 4751527 w 4764289"/>
                <a:gd name="connsiteY4-38" fmla="*/ 1594024 h 3505200"/>
                <a:gd name="connsiteX5-39" fmla="*/ 2292551 w 4764289"/>
                <a:gd name="connsiteY5-40" fmla="*/ 3505200 h 3505200"/>
                <a:gd name="connsiteX6-41" fmla="*/ 15055 w 4764289"/>
                <a:gd name="connsiteY6-42" fmla="*/ 2205002 h 3505200"/>
                <a:gd name="connsiteX7-43" fmla="*/ 0 w 4764289"/>
                <a:gd name="connsiteY7-44" fmla="*/ 2169573 h 3505200"/>
                <a:gd name="connsiteX8-45" fmla="*/ 65761 w 4764289"/>
                <a:gd name="connsiteY8-46" fmla="*/ 2260723 h 3505200"/>
                <a:gd name="connsiteX9-47" fmla="*/ 871739 w 4764289"/>
                <a:gd name="connsiteY9-48" fmla="*/ 2681287 h 3505200"/>
                <a:gd name="connsiteX10-49" fmla="*/ 2005679 w 4764289"/>
                <a:gd name="connsiteY10-50" fmla="*/ 1392205 h 3505200"/>
                <a:gd name="connsiteX11-51" fmla="*/ 2018669 w 4764289"/>
                <a:gd name="connsiteY11-52" fmla="*/ 1235638 h 3505200"/>
                <a:gd name="connsiteX12-53" fmla="*/ 3387926 w 4764289"/>
                <a:gd name="connsiteY12-54" fmla="*/ 0 h 3505200"/>
                <a:gd name="connsiteX0-55" fmla="*/ 3387926 w 4764289"/>
                <a:gd name="connsiteY0-56" fmla="*/ 0 h 3505200"/>
                <a:gd name="connsiteX1-57" fmla="*/ 4764289 w 4764289"/>
                <a:gd name="connsiteY1-58" fmla="*/ 1376363 h 3505200"/>
                <a:gd name="connsiteX2-59" fmla="*/ 4757183 w 4764289"/>
                <a:gd name="connsiteY2-60" fmla="*/ 1517088 h 3505200"/>
                <a:gd name="connsiteX3-61" fmla="*/ 4755323 w 4764289"/>
                <a:gd name="connsiteY3-62" fmla="*/ 1529277 h 3505200"/>
                <a:gd name="connsiteX4-63" fmla="*/ 4751527 w 4764289"/>
                <a:gd name="connsiteY4-64" fmla="*/ 1594024 h 3505200"/>
                <a:gd name="connsiteX5-65" fmla="*/ 2292551 w 4764289"/>
                <a:gd name="connsiteY5-66" fmla="*/ 3505200 h 3505200"/>
                <a:gd name="connsiteX6-67" fmla="*/ 15055 w 4764289"/>
                <a:gd name="connsiteY6-68" fmla="*/ 2205002 h 3505200"/>
                <a:gd name="connsiteX7-69" fmla="*/ 0 w 4764289"/>
                <a:gd name="connsiteY7-70" fmla="*/ 2169573 h 3505200"/>
                <a:gd name="connsiteX8-71" fmla="*/ 65761 w 4764289"/>
                <a:gd name="connsiteY8-72" fmla="*/ 2260723 h 3505200"/>
                <a:gd name="connsiteX9-73" fmla="*/ 871739 w 4764289"/>
                <a:gd name="connsiteY9-74" fmla="*/ 2681287 h 3505200"/>
                <a:gd name="connsiteX10-75" fmla="*/ 2005679 w 4764289"/>
                <a:gd name="connsiteY10-76" fmla="*/ 1392205 h 3505200"/>
                <a:gd name="connsiteX11-77" fmla="*/ 2018669 w 4764289"/>
                <a:gd name="connsiteY11-78" fmla="*/ 1235638 h 3505200"/>
                <a:gd name="connsiteX12-79" fmla="*/ 3387926 w 4764289"/>
                <a:gd name="connsiteY12-80" fmla="*/ 0 h 3505200"/>
                <a:gd name="connsiteX0-81" fmla="*/ 3387926 w 4764289"/>
                <a:gd name="connsiteY0-82" fmla="*/ 0 h 3505200"/>
                <a:gd name="connsiteX1-83" fmla="*/ 4764289 w 4764289"/>
                <a:gd name="connsiteY1-84" fmla="*/ 1376363 h 3505200"/>
                <a:gd name="connsiteX2-85" fmla="*/ 4757183 w 4764289"/>
                <a:gd name="connsiteY2-86" fmla="*/ 1517088 h 3505200"/>
                <a:gd name="connsiteX3-87" fmla="*/ 4755323 w 4764289"/>
                <a:gd name="connsiteY3-88" fmla="*/ 1529277 h 3505200"/>
                <a:gd name="connsiteX4-89" fmla="*/ 4751527 w 4764289"/>
                <a:gd name="connsiteY4-90" fmla="*/ 1594024 h 3505200"/>
                <a:gd name="connsiteX5-91" fmla="*/ 2292551 w 4764289"/>
                <a:gd name="connsiteY5-92" fmla="*/ 3505200 h 3505200"/>
                <a:gd name="connsiteX6-93" fmla="*/ 15055 w 4764289"/>
                <a:gd name="connsiteY6-94" fmla="*/ 2205002 h 3505200"/>
                <a:gd name="connsiteX7-95" fmla="*/ 0 w 4764289"/>
                <a:gd name="connsiteY7-96" fmla="*/ 2169573 h 3505200"/>
                <a:gd name="connsiteX8-97" fmla="*/ 65761 w 4764289"/>
                <a:gd name="connsiteY8-98" fmla="*/ 2260723 h 3505200"/>
                <a:gd name="connsiteX9-99" fmla="*/ 871739 w 4764289"/>
                <a:gd name="connsiteY9-100" fmla="*/ 2681287 h 3505200"/>
                <a:gd name="connsiteX10-101" fmla="*/ 2005679 w 4764289"/>
                <a:gd name="connsiteY10-102" fmla="*/ 1392205 h 3505200"/>
                <a:gd name="connsiteX11-103" fmla="*/ 2018669 w 4764289"/>
                <a:gd name="connsiteY11-104" fmla="*/ 1235638 h 3505200"/>
                <a:gd name="connsiteX12-105" fmla="*/ 3387926 w 4764289"/>
                <a:gd name="connsiteY12-106" fmla="*/ 0 h 3505200"/>
                <a:gd name="connsiteX0-107" fmla="*/ 3387926 w 4764289"/>
                <a:gd name="connsiteY0-108" fmla="*/ 0 h 3505200"/>
                <a:gd name="connsiteX1-109" fmla="*/ 4764289 w 4764289"/>
                <a:gd name="connsiteY1-110" fmla="*/ 1376363 h 3505200"/>
                <a:gd name="connsiteX2-111" fmla="*/ 4757183 w 4764289"/>
                <a:gd name="connsiteY2-112" fmla="*/ 1517088 h 3505200"/>
                <a:gd name="connsiteX3-113" fmla="*/ 4755323 w 4764289"/>
                <a:gd name="connsiteY3-114" fmla="*/ 1529277 h 3505200"/>
                <a:gd name="connsiteX4-115" fmla="*/ 4751527 w 4764289"/>
                <a:gd name="connsiteY4-116" fmla="*/ 1594024 h 3505200"/>
                <a:gd name="connsiteX5-117" fmla="*/ 2292551 w 4764289"/>
                <a:gd name="connsiteY5-118" fmla="*/ 3505200 h 3505200"/>
                <a:gd name="connsiteX6-119" fmla="*/ 15055 w 4764289"/>
                <a:gd name="connsiteY6-120" fmla="*/ 2205002 h 3505200"/>
                <a:gd name="connsiteX7-121" fmla="*/ 0 w 4764289"/>
                <a:gd name="connsiteY7-122" fmla="*/ 2169573 h 3505200"/>
                <a:gd name="connsiteX8-123" fmla="*/ 65761 w 4764289"/>
                <a:gd name="connsiteY8-124" fmla="*/ 2260723 h 3505200"/>
                <a:gd name="connsiteX9-125" fmla="*/ 871739 w 4764289"/>
                <a:gd name="connsiteY9-126" fmla="*/ 2681287 h 3505200"/>
                <a:gd name="connsiteX10-127" fmla="*/ 2005679 w 4764289"/>
                <a:gd name="connsiteY10-128" fmla="*/ 1392205 h 3505200"/>
                <a:gd name="connsiteX11-129" fmla="*/ 2018669 w 4764289"/>
                <a:gd name="connsiteY11-130" fmla="*/ 1235638 h 3505200"/>
                <a:gd name="connsiteX12-131" fmla="*/ 3387926 w 4764289"/>
                <a:gd name="connsiteY12-132" fmla="*/ 0 h 3505200"/>
                <a:gd name="connsiteX0-133" fmla="*/ 3387926 w 4764289"/>
                <a:gd name="connsiteY0-134" fmla="*/ 0 h 3505200"/>
                <a:gd name="connsiteX1-135" fmla="*/ 4764289 w 4764289"/>
                <a:gd name="connsiteY1-136" fmla="*/ 1376363 h 3505200"/>
                <a:gd name="connsiteX2-137" fmla="*/ 4757183 w 4764289"/>
                <a:gd name="connsiteY2-138" fmla="*/ 1517088 h 3505200"/>
                <a:gd name="connsiteX3-139" fmla="*/ 4755323 w 4764289"/>
                <a:gd name="connsiteY3-140" fmla="*/ 1529277 h 3505200"/>
                <a:gd name="connsiteX4-141" fmla="*/ 4751527 w 4764289"/>
                <a:gd name="connsiteY4-142" fmla="*/ 1594024 h 3505200"/>
                <a:gd name="connsiteX5-143" fmla="*/ 2292551 w 4764289"/>
                <a:gd name="connsiteY5-144" fmla="*/ 3505200 h 3505200"/>
                <a:gd name="connsiteX6-145" fmla="*/ 15055 w 4764289"/>
                <a:gd name="connsiteY6-146" fmla="*/ 2205002 h 3505200"/>
                <a:gd name="connsiteX7-147" fmla="*/ 0 w 4764289"/>
                <a:gd name="connsiteY7-148" fmla="*/ 2169573 h 3505200"/>
                <a:gd name="connsiteX8-149" fmla="*/ 65761 w 4764289"/>
                <a:gd name="connsiteY8-150" fmla="*/ 2260723 h 3505200"/>
                <a:gd name="connsiteX9-151" fmla="*/ 871739 w 4764289"/>
                <a:gd name="connsiteY9-152" fmla="*/ 2681287 h 3505200"/>
                <a:gd name="connsiteX10-153" fmla="*/ 2005679 w 4764289"/>
                <a:gd name="connsiteY10-154" fmla="*/ 1392205 h 3505200"/>
                <a:gd name="connsiteX11-155" fmla="*/ 2018669 w 4764289"/>
                <a:gd name="connsiteY11-156" fmla="*/ 1235638 h 3505200"/>
                <a:gd name="connsiteX12-157" fmla="*/ 3387926 w 4764289"/>
                <a:gd name="connsiteY12-158" fmla="*/ 0 h 3505200"/>
                <a:gd name="connsiteX0-159" fmla="*/ 3387926 w 4764289"/>
                <a:gd name="connsiteY0-160" fmla="*/ 0 h 3505200"/>
                <a:gd name="connsiteX1-161" fmla="*/ 4764289 w 4764289"/>
                <a:gd name="connsiteY1-162" fmla="*/ 1376363 h 3505200"/>
                <a:gd name="connsiteX2-163" fmla="*/ 4757183 w 4764289"/>
                <a:gd name="connsiteY2-164" fmla="*/ 1517088 h 3505200"/>
                <a:gd name="connsiteX3-165" fmla="*/ 4755323 w 4764289"/>
                <a:gd name="connsiteY3-166" fmla="*/ 1529277 h 3505200"/>
                <a:gd name="connsiteX4-167" fmla="*/ 4751527 w 4764289"/>
                <a:gd name="connsiteY4-168" fmla="*/ 1594024 h 3505200"/>
                <a:gd name="connsiteX5-169" fmla="*/ 2292551 w 4764289"/>
                <a:gd name="connsiteY5-170" fmla="*/ 3505200 h 3505200"/>
                <a:gd name="connsiteX6-171" fmla="*/ 15055 w 4764289"/>
                <a:gd name="connsiteY6-172" fmla="*/ 2205002 h 3505200"/>
                <a:gd name="connsiteX7-173" fmla="*/ 0 w 4764289"/>
                <a:gd name="connsiteY7-174" fmla="*/ 2169573 h 3505200"/>
                <a:gd name="connsiteX8-175" fmla="*/ 65761 w 4764289"/>
                <a:gd name="connsiteY8-176" fmla="*/ 2260723 h 3505200"/>
                <a:gd name="connsiteX9-177" fmla="*/ 871739 w 4764289"/>
                <a:gd name="connsiteY9-178" fmla="*/ 2681287 h 3505200"/>
                <a:gd name="connsiteX10-179" fmla="*/ 2005679 w 4764289"/>
                <a:gd name="connsiteY10-180" fmla="*/ 1392205 h 3505200"/>
                <a:gd name="connsiteX11-181" fmla="*/ 2018669 w 4764289"/>
                <a:gd name="connsiteY11-182" fmla="*/ 1235638 h 3505200"/>
                <a:gd name="connsiteX12-183" fmla="*/ 3387926 w 4764289"/>
                <a:gd name="connsiteY12-184" fmla="*/ 0 h 3505200"/>
                <a:gd name="connsiteX0-185" fmla="*/ 3387926 w 4764289"/>
                <a:gd name="connsiteY0-186" fmla="*/ 0 h 3505200"/>
                <a:gd name="connsiteX1-187" fmla="*/ 4764289 w 4764289"/>
                <a:gd name="connsiteY1-188" fmla="*/ 1376363 h 3505200"/>
                <a:gd name="connsiteX2-189" fmla="*/ 4757183 w 4764289"/>
                <a:gd name="connsiteY2-190" fmla="*/ 1517088 h 3505200"/>
                <a:gd name="connsiteX3-191" fmla="*/ 4755323 w 4764289"/>
                <a:gd name="connsiteY3-192" fmla="*/ 1529277 h 3505200"/>
                <a:gd name="connsiteX4-193" fmla="*/ 4751527 w 4764289"/>
                <a:gd name="connsiteY4-194" fmla="*/ 1594024 h 3505200"/>
                <a:gd name="connsiteX5-195" fmla="*/ 2292551 w 4764289"/>
                <a:gd name="connsiteY5-196" fmla="*/ 3505200 h 3505200"/>
                <a:gd name="connsiteX6-197" fmla="*/ 15055 w 4764289"/>
                <a:gd name="connsiteY6-198" fmla="*/ 2205002 h 3505200"/>
                <a:gd name="connsiteX7-199" fmla="*/ 0 w 4764289"/>
                <a:gd name="connsiteY7-200" fmla="*/ 2169573 h 3505200"/>
                <a:gd name="connsiteX8-201" fmla="*/ 65761 w 4764289"/>
                <a:gd name="connsiteY8-202" fmla="*/ 2260723 h 3505200"/>
                <a:gd name="connsiteX9-203" fmla="*/ 871739 w 4764289"/>
                <a:gd name="connsiteY9-204" fmla="*/ 2681287 h 3505200"/>
                <a:gd name="connsiteX10-205" fmla="*/ 2005679 w 4764289"/>
                <a:gd name="connsiteY10-206" fmla="*/ 1392205 h 3505200"/>
                <a:gd name="connsiteX11-207" fmla="*/ 2018669 w 4764289"/>
                <a:gd name="connsiteY11-208" fmla="*/ 1235638 h 3505200"/>
                <a:gd name="connsiteX12-209" fmla="*/ 3387926 w 4764289"/>
                <a:gd name="connsiteY12-210" fmla="*/ 0 h 3505200"/>
              </a:gdLst>
              <a:ahLst/>
              <a:cxnLst>
                <a:cxn ang="0">
                  <a:pos x="connsiteX0-185" y="connsiteY0-186"/>
                </a:cxn>
                <a:cxn ang="0">
                  <a:pos x="connsiteX1-187" y="connsiteY1-188"/>
                </a:cxn>
                <a:cxn ang="0">
                  <a:pos x="connsiteX2-189" y="connsiteY2-190"/>
                </a:cxn>
                <a:cxn ang="0">
                  <a:pos x="connsiteX3-191" y="connsiteY3-192"/>
                </a:cxn>
                <a:cxn ang="0">
                  <a:pos x="connsiteX4-193" y="connsiteY4-194"/>
                </a:cxn>
                <a:cxn ang="0">
                  <a:pos x="connsiteX5-195" y="connsiteY5-196"/>
                </a:cxn>
                <a:cxn ang="0">
                  <a:pos x="connsiteX6-197" y="connsiteY6-198"/>
                </a:cxn>
                <a:cxn ang="0">
                  <a:pos x="connsiteX7-199" y="connsiteY7-200"/>
                </a:cxn>
                <a:cxn ang="0">
                  <a:pos x="connsiteX8-201" y="connsiteY8-202"/>
                </a:cxn>
                <a:cxn ang="0">
                  <a:pos x="connsiteX9-203" y="connsiteY9-204"/>
                </a:cxn>
                <a:cxn ang="0">
                  <a:pos x="connsiteX10-205" y="connsiteY10-206"/>
                </a:cxn>
                <a:cxn ang="0">
                  <a:pos x="connsiteX11-207" y="connsiteY11-208"/>
                </a:cxn>
                <a:cxn ang="0">
                  <a:pos x="connsiteX12-209" y="connsiteY12-210"/>
                </a:cxn>
              </a:cxnLst>
              <a:rect l="l" t="t" r="r" b="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chemeClr val="accent2"/>
            </a:solidFill>
          </p:spPr>
          <p:txBody>
            <a:bodyPr rot="0" spcFirstLastPara="0" vert="horz" wrap="squar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1pPr>
              <a:lvl2pPr marL="4572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2pPr>
              <a:lvl3pPr marL="9144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3pPr>
              <a:lvl4pPr marL="13716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4pPr>
              <a:lvl5pPr marL="18288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5pPr>
              <a:lvl6pPr marL="22860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6pPr>
              <a:lvl7pPr marL="27432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7pPr>
              <a:lvl8pPr marL="32004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8pPr>
              <a:lvl9pPr marL="36576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9pPr>
            </a:lstStyle>
            <a:p>
              <a:pPr algn="ctr"/>
              <a:r>
                <a:rPr lang="en-US" altLang="zh-CN" kern="0" dirty="0">
                  <a:solidFill>
                    <a:srgbClr val="FFFFFF"/>
                  </a:solidFill>
                  <a:sym typeface="Arial" panose="020B0604020202020204" pitchFamily="34" charset="0"/>
                </a:rPr>
                <a:t> </a:t>
              </a:r>
              <a:endParaRPr lang="zh-CN" altLang="en-US" dirty="0">
                <a:solidFill>
                  <a:srgbClr val="FFFFFF"/>
                </a:solidFill>
                <a:sym typeface="Arial" panose="020B0604020202020204" pitchFamily="34" charset="0"/>
              </a:endParaRPr>
            </a:p>
          </p:txBody>
        </p:sp>
        <p:sp>
          <p:nvSpPr>
            <p:cNvPr id="12" name="椭圆 11"/>
            <p:cNvSpPr/>
            <p:nvPr>
              <p:custDataLst>
                <p:tags r:id="rId6"/>
              </p:custDataLst>
            </p:nvPr>
          </p:nvSpPr>
          <p:spPr>
            <a:xfrm flipH="1">
              <a:off x="2562837" y="2946887"/>
              <a:ext cx="914400" cy="914400"/>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kern="0" dirty="0">
                  <a:solidFill>
                    <a:srgbClr val="438AD7">
                      <a:lumMod val="75000"/>
                    </a:srgbClr>
                  </a:solidFill>
                  <a:latin typeface="Times New Roman" panose="02020603050405020304" pitchFamily="18" charset="0"/>
                  <a:cs typeface="Times New Roman" panose="02020603050405020304" pitchFamily="18" charset="0"/>
                  <a:sym typeface="Arial" panose="020B0604020202020204" pitchFamily="34" charset="0"/>
                </a:rPr>
                <a:t>1</a:t>
              </a:r>
              <a:endParaRPr lang="zh-CN" altLang="en-US" dirty="0">
                <a:solidFill>
                  <a:srgbClr val="438AD7">
                    <a:lumMod val="75000"/>
                  </a:srgbClr>
                </a:solidFill>
                <a:latin typeface="Times New Roman" panose="02020603050405020304" pitchFamily="18" charset="0"/>
                <a:cs typeface="Times New Roman" panose="02020603050405020304" pitchFamily="18" charset="0"/>
                <a:sym typeface="Arial" panose="020B0604020202020204" pitchFamily="34" charset="0"/>
              </a:endParaRPr>
            </a:p>
          </p:txBody>
        </p:sp>
      </p:grpSp>
      <p:grpSp>
        <p:nvGrpSpPr>
          <p:cNvPr id="13" name="组合 12"/>
          <p:cNvGrpSpPr/>
          <p:nvPr>
            <p:custDataLst>
              <p:tags r:id="rId7"/>
            </p:custDataLst>
          </p:nvPr>
        </p:nvGrpSpPr>
        <p:grpSpPr>
          <a:xfrm rot="5400000">
            <a:off x="3293382" y="2191049"/>
            <a:ext cx="867022" cy="1178461"/>
            <a:chOff x="2930037" y="2853530"/>
            <a:chExt cx="1408112" cy="1913914"/>
          </a:xfrm>
        </p:grpSpPr>
        <p:sp>
          <p:nvSpPr>
            <p:cNvPr id="14" name="任意多边形 28"/>
            <p:cNvSpPr/>
            <p:nvPr>
              <p:custDataLst>
                <p:tags r:id="rId8"/>
              </p:custDataLst>
            </p:nvPr>
          </p:nvSpPr>
          <p:spPr>
            <a:xfrm rot="5400000" flipH="1">
              <a:off x="2677136" y="3106431"/>
              <a:ext cx="1913914" cy="1408112"/>
            </a:xfrm>
            <a:custGeom>
              <a:avLst/>
              <a:gdLst>
                <a:gd name="connsiteX0" fmla="*/ 3387926 w 4764289"/>
                <a:gd name="connsiteY0" fmla="*/ 0 h 3505200"/>
                <a:gd name="connsiteX1" fmla="*/ 4764289 w 4764289"/>
                <a:gd name="connsiteY1" fmla="*/ 1376363 h 3505200"/>
                <a:gd name="connsiteX2" fmla="*/ 4757183 w 4764289"/>
                <a:gd name="connsiteY2" fmla="*/ 1517088 h 3505200"/>
                <a:gd name="connsiteX3" fmla="*/ 4755323 w 4764289"/>
                <a:gd name="connsiteY3" fmla="*/ 1529277 h 3505200"/>
                <a:gd name="connsiteX4" fmla="*/ 4751527 w 4764289"/>
                <a:gd name="connsiteY4" fmla="*/ 1594024 h 3505200"/>
                <a:gd name="connsiteX5" fmla="*/ 2292551 w 4764289"/>
                <a:gd name="connsiteY5" fmla="*/ 3505200 h 3505200"/>
                <a:gd name="connsiteX6" fmla="*/ 15055 w 4764289"/>
                <a:gd name="connsiteY6" fmla="*/ 2205002 h 3505200"/>
                <a:gd name="connsiteX7" fmla="*/ 0 w 4764289"/>
                <a:gd name="connsiteY7" fmla="*/ 2169573 h 3505200"/>
                <a:gd name="connsiteX8" fmla="*/ 65761 w 4764289"/>
                <a:gd name="connsiteY8" fmla="*/ 2260723 h 3505200"/>
                <a:gd name="connsiteX9" fmla="*/ 871739 w 4764289"/>
                <a:gd name="connsiteY9" fmla="*/ 2681287 h 3505200"/>
                <a:gd name="connsiteX10" fmla="*/ 2005679 w 4764289"/>
                <a:gd name="connsiteY10" fmla="*/ 1392205 h 3505200"/>
                <a:gd name="connsiteX11" fmla="*/ 2006505 w 4764289"/>
                <a:gd name="connsiteY11" fmla="*/ 1371600 h 3505200"/>
                <a:gd name="connsiteX12" fmla="*/ 2011804 w 4764289"/>
                <a:gd name="connsiteY12" fmla="*/ 1371600 h 3505200"/>
                <a:gd name="connsiteX13" fmla="*/ 2018669 w 4764289"/>
                <a:gd name="connsiteY13" fmla="*/ 1235638 h 3505200"/>
                <a:gd name="connsiteX14" fmla="*/ 3387926 w 4764289"/>
                <a:gd name="connsiteY14" fmla="*/ 0 h 3505200"/>
                <a:gd name="connsiteX0-1" fmla="*/ 3387926 w 4764289"/>
                <a:gd name="connsiteY0-2" fmla="*/ 0 h 3505200"/>
                <a:gd name="connsiteX1-3" fmla="*/ 4764289 w 4764289"/>
                <a:gd name="connsiteY1-4" fmla="*/ 1376363 h 3505200"/>
                <a:gd name="connsiteX2-5" fmla="*/ 4757183 w 4764289"/>
                <a:gd name="connsiteY2-6" fmla="*/ 1517088 h 3505200"/>
                <a:gd name="connsiteX3-7" fmla="*/ 4755323 w 4764289"/>
                <a:gd name="connsiteY3-8" fmla="*/ 1529277 h 3505200"/>
                <a:gd name="connsiteX4-9" fmla="*/ 4751527 w 4764289"/>
                <a:gd name="connsiteY4-10" fmla="*/ 1594024 h 3505200"/>
                <a:gd name="connsiteX5-11" fmla="*/ 2292551 w 4764289"/>
                <a:gd name="connsiteY5-12" fmla="*/ 3505200 h 3505200"/>
                <a:gd name="connsiteX6-13" fmla="*/ 15055 w 4764289"/>
                <a:gd name="connsiteY6-14" fmla="*/ 2205002 h 3505200"/>
                <a:gd name="connsiteX7-15" fmla="*/ 0 w 4764289"/>
                <a:gd name="connsiteY7-16" fmla="*/ 2169573 h 3505200"/>
                <a:gd name="connsiteX8-17" fmla="*/ 65761 w 4764289"/>
                <a:gd name="connsiteY8-18" fmla="*/ 2260723 h 3505200"/>
                <a:gd name="connsiteX9-19" fmla="*/ 871739 w 4764289"/>
                <a:gd name="connsiteY9-20" fmla="*/ 2681287 h 3505200"/>
                <a:gd name="connsiteX10-21" fmla="*/ 2005679 w 4764289"/>
                <a:gd name="connsiteY10-22" fmla="*/ 1392205 h 3505200"/>
                <a:gd name="connsiteX11-23" fmla="*/ 2006505 w 4764289"/>
                <a:gd name="connsiteY11-24" fmla="*/ 1371600 h 3505200"/>
                <a:gd name="connsiteX12-25" fmla="*/ 2018669 w 4764289"/>
                <a:gd name="connsiteY12-26" fmla="*/ 1235638 h 3505200"/>
                <a:gd name="connsiteX13-27" fmla="*/ 3387926 w 4764289"/>
                <a:gd name="connsiteY13-28" fmla="*/ 0 h 3505200"/>
                <a:gd name="connsiteX0-29" fmla="*/ 3387926 w 4764289"/>
                <a:gd name="connsiteY0-30" fmla="*/ 0 h 3505200"/>
                <a:gd name="connsiteX1-31" fmla="*/ 4764289 w 4764289"/>
                <a:gd name="connsiteY1-32" fmla="*/ 1376363 h 3505200"/>
                <a:gd name="connsiteX2-33" fmla="*/ 4757183 w 4764289"/>
                <a:gd name="connsiteY2-34" fmla="*/ 1517088 h 3505200"/>
                <a:gd name="connsiteX3-35" fmla="*/ 4755323 w 4764289"/>
                <a:gd name="connsiteY3-36" fmla="*/ 1529277 h 3505200"/>
                <a:gd name="connsiteX4-37" fmla="*/ 4751527 w 4764289"/>
                <a:gd name="connsiteY4-38" fmla="*/ 1594024 h 3505200"/>
                <a:gd name="connsiteX5-39" fmla="*/ 2292551 w 4764289"/>
                <a:gd name="connsiteY5-40" fmla="*/ 3505200 h 3505200"/>
                <a:gd name="connsiteX6-41" fmla="*/ 15055 w 4764289"/>
                <a:gd name="connsiteY6-42" fmla="*/ 2205002 h 3505200"/>
                <a:gd name="connsiteX7-43" fmla="*/ 0 w 4764289"/>
                <a:gd name="connsiteY7-44" fmla="*/ 2169573 h 3505200"/>
                <a:gd name="connsiteX8-45" fmla="*/ 65761 w 4764289"/>
                <a:gd name="connsiteY8-46" fmla="*/ 2260723 h 3505200"/>
                <a:gd name="connsiteX9-47" fmla="*/ 871739 w 4764289"/>
                <a:gd name="connsiteY9-48" fmla="*/ 2681287 h 3505200"/>
                <a:gd name="connsiteX10-49" fmla="*/ 2005679 w 4764289"/>
                <a:gd name="connsiteY10-50" fmla="*/ 1392205 h 3505200"/>
                <a:gd name="connsiteX11-51" fmla="*/ 2018669 w 4764289"/>
                <a:gd name="connsiteY11-52" fmla="*/ 1235638 h 3505200"/>
                <a:gd name="connsiteX12-53" fmla="*/ 3387926 w 4764289"/>
                <a:gd name="connsiteY12-54" fmla="*/ 0 h 3505200"/>
                <a:gd name="connsiteX0-55" fmla="*/ 3387926 w 4764289"/>
                <a:gd name="connsiteY0-56" fmla="*/ 0 h 3505200"/>
                <a:gd name="connsiteX1-57" fmla="*/ 4764289 w 4764289"/>
                <a:gd name="connsiteY1-58" fmla="*/ 1376363 h 3505200"/>
                <a:gd name="connsiteX2-59" fmla="*/ 4757183 w 4764289"/>
                <a:gd name="connsiteY2-60" fmla="*/ 1517088 h 3505200"/>
                <a:gd name="connsiteX3-61" fmla="*/ 4755323 w 4764289"/>
                <a:gd name="connsiteY3-62" fmla="*/ 1529277 h 3505200"/>
                <a:gd name="connsiteX4-63" fmla="*/ 4751527 w 4764289"/>
                <a:gd name="connsiteY4-64" fmla="*/ 1594024 h 3505200"/>
                <a:gd name="connsiteX5-65" fmla="*/ 2292551 w 4764289"/>
                <a:gd name="connsiteY5-66" fmla="*/ 3505200 h 3505200"/>
                <a:gd name="connsiteX6-67" fmla="*/ 15055 w 4764289"/>
                <a:gd name="connsiteY6-68" fmla="*/ 2205002 h 3505200"/>
                <a:gd name="connsiteX7-69" fmla="*/ 0 w 4764289"/>
                <a:gd name="connsiteY7-70" fmla="*/ 2169573 h 3505200"/>
                <a:gd name="connsiteX8-71" fmla="*/ 65761 w 4764289"/>
                <a:gd name="connsiteY8-72" fmla="*/ 2260723 h 3505200"/>
                <a:gd name="connsiteX9-73" fmla="*/ 871739 w 4764289"/>
                <a:gd name="connsiteY9-74" fmla="*/ 2681287 h 3505200"/>
                <a:gd name="connsiteX10-75" fmla="*/ 2005679 w 4764289"/>
                <a:gd name="connsiteY10-76" fmla="*/ 1392205 h 3505200"/>
                <a:gd name="connsiteX11-77" fmla="*/ 2018669 w 4764289"/>
                <a:gd name="connsiteY11-78" fmla="*/ 1235638 h 3505200"/>
                <a:gd name="connsiteX12-79" fmla="*/ 3387926 w 4764289"/>
                <a:gd name="connsiteY12-80" fmla="*/ 0 h 3505200"/>
                <a:gd name="connsiteX0-81" fmla="*/ 3387926 w 4764289"/>
                <a:gd name="connsiteY0-82" fmla="*/ 0 h 3505200"/>
                <a:gd name="connsiteX1-83" fmla="*/ 4764289 w 4764289"/>
                <a:gd name="connsiteY1-84" fmla="*/ 1376363 h 3505200"/>
                <a:gd name="connsiteX2-85" fmla="*/ 4757183 w 4764289"/>
                <a:gd name="connsiteY2-86" fmla="*/ 1517088 h 3505200"/>
                <a:gd name="connsiteX3-87" fmla="*/ 4755323 w 4764289"/>
                <a:gd name="connsiteY3-88" fmla="*/ 1529277 h 3505200"/>
                <a:gd name="connsiteX4-89" fmla="*/ 4751527 w 4764289"/>
                <a:gd name="connsiteY4-90" fmla="*/ 1594024 h 3505200"/>
                <a:gd name="connsiteX5-91" fmla="*/ 2292551 w 4764289"/>
                <a:gd name="connsiteY5-92" fmla="*/ 3505200 h 3505200"/>
                <a:gd name="connsiteX6-93" fmla="*/ 15055 w 4764289"/>
                <a:gd name="connsiteY6-94" fmla="*/ 2205002 h 3505200"/>
                <a:gd name="connsiteX7-95" fmla="*/ 0 w 4764289"/>
                <a:gd name="connsiteY7-96" fmla="*/ 2169573 h 3505200"/>
                <a:gd name="connsiteX8-97" fmla="*/ 65761 w 4764289"/>
                <a:gd name="connsiteY8-98" fmla="*/ 2260723 h 3505200"/>
                <a:gd name="connsiteX9-99" fmla="*/ 871739 w 4764289"/>
                <a:gd name="connsiteY9-100" fmla="*/ 2681287 h 3505200"/>
                <a:gd name="connsiteX10-101" fmla="*/ 2005679 w 4764289"/>
                <a:gd name="connsiteY10-102" fmla="*/ 1392205 h 3505200"/>
                <a:gd name="connsiteX11-103" fmla="*/ 2018669 w 4764289"/>
                <a:gd name="connsiteY11-104" fmla="*/ 1235638 h 3505200"/>
                <a:gd name="connsiteX12-105" fmla="*/ 3387926 w 4764289"/>
                <a:gd name="connsiteY12-106" fmla="*/ 0 h 3505200"/>
                <a:gd name="connsiteX0-107" fmla="*/ 3387926 w 4764289"/>
                <a:gd name="connsiteY0-108" fmla="*/ 0 h 3505200"/>
                <a:gd name="connsiteX1-109" fmla="*/ 4764289 w 4764289"/>
                <a:gd name="connsiteY1-110" fmla="*/ 1376363 h 3505200"/>
                <a:gd name="connsiteX2-111" fmla="*/ 4757183 w 4764289"/>
                <a:gd name="connsiteY2-112" fmla="*/ 1517088 h 3505200"/>
                <a:gd name="connsiteX3-113" fmla="*/ 4755323 w 4764289"/>
                <a:gd name="connsiteY3-114" fmla="*/ 1529277 h 3505200"/>
                <a:gd name="connsiteX4-115" fmla="*/ 4751527 w 4764289"/>
                <a:gd name="connsiteY4-116" fmla="*/ 1594024 h 3505200"/>
                <a:gd name="connsiteX5-117" fmla="*/ 2292551 w 4764289"/>
                <a:gd name="connsiteY5-118" fmla="*/ 3505200 h 3505200"/>
                <a:gd name="connsiteX6-119" fmla="*/ 15055 w 4764289"/>
                <a:gd name="connsiteY6-120" fmla="*/ 2205002 h 3505200"/>
                <a:gd name="connsiteX7-121" fmla="*/ 0 w 4764289"/>
                <a:gd name="connsiteY7-122" fmla="*/ 2169573 h 3505200"/>
                <a:gd name="connsiteX8-123" fmla="*/ 65761 w 4764289"/>
                <a:gd name="connsiteY8-124" fmla="*/ 2260723 h 3505200"/>
                <a:gd name="connsiteX9-125" fmla="*/ 871739 w 4764289"/>
                <a:gd name="connsiteY9-126" fmla="*/ 2681287 h 3505200"/>
                <a:gd name="connsiteX10-127" fmla="*/ 2005679 w 4764289"/>
                <a:gd name="connsiteY10-128" fmla="*/ 1392205 h 3505200"/>
                <a:gd name="connsiteX11-129" fmla="*/ 2018669 w 4764289"/>
                <a:gd name="connsiteY11-130" fmla="*/ 1235638 h 3505200"/>
                <a:gd name="connsiteX12-131" fmla="*/ 3387926 w 4764289"/>
                <a:gd name="connsiteY12-132" fmla="*/ 0 h 3505200"/>
                <a:gd name="connsiteX0-133" fmla="*/ 3387926 w 4764289"/>
                <a:gd name="connsiteY0-134" fmla="*/ 0 h 3505200"/>
                <a:gd name="connsiteX1-135" fmla="*/ 4764289 w 4764289"/>
                <a:gd name="connsiteY1-136" fmla="*/ 1376363 h 3505200"/>
                <a:gd name="connsiteX2-137" fmla="*/ 4757183 w 4764289"/>
                <a:gd name="connsiteY2-138" fmla="*/ 1517088 h 3505200"/>
                <a:gd name="connsiteX3-139" fmla="*/ 4755323 w 4764289"/>
                <a:gd name="connsiteY3-140" fmla="*/ 1529277 h 3505200"/>
                <a:gd name="connsiteX4-141" fmla="*/ 4751527 w 4764289"/>
                <a:gd name="connsiteY4-142" fmla="*/ 1594024 h 3505200"/>
                <a:gd name="connsiteX5-143" fmla="*/ 2292551 w 4764289"/>
                <a:gd name="connsiteY5-144" fmla="*/ 3505200 h 3505200"/>
                <a:gd name="connsiteX6-145" fmla="*/ 15055 w 4764289"/>
                <a:gd name="connsiteY6-146" fmla="*/ 2205002 h 3505200"/>
                <a:gd name="connsiteX7-147" fmla="*/ 0 w 4764289"/>
                <a:gd name="connsiteY7-148" fmla="*/ 2169573 h 3505200"/>
                <a:gd name="connsiteX8-149" fmla="*/ 65761 w 4764289"/>
                <a:gd name="connsiteY8-150" fmla="*/ 2260723 h 3505200"/>
                <a:gd name="connsiteX9-151" fmla="*/ 871739 w 4764289"/>
                <a:gd name="connsiteY9-152" fmla="*/ 2681287 h 3505200"/>
                <a:gd name="connsiteX10-153" fmla="*/ 2005679 w 4764289"/>
                <a:gd name="connsiteY10-154" fmla="*/ 1392205 h 3505200"/>
                <a:gd name="connsiteX11-155" fmla="*/ 2018669 w 4764289"/>
                <a:gd name="connsiteY11-156" fmla="*/ 1235638 h 3505200"/>
                <a:gd name="connsiteX12-157" fmla="*/ 3387926 w 4764289"/>
                <a:gd name="connsiteY12-158" fmla="*/ 0 h 3505200"/>
                <a:gd name="connsiteX0-159" fmla="*/ 3387926 w 4764289"/>
                <a:gd name="connsiteY0-160" fmla="*/ 0 h 3505200"/>
                <a:gd name="connsiteX1-161" fmla="*/ 4764289 w 4764289"/>
                <a:gd name="connsiteY1-162" fmla="*/ 1376363 h 3505200"/>
                <a:gd name="connsiteX2-163" fmla="*/ 4757183 w 4764289"/>
                <a:gd name="connsiteY2-164" fmla="*/ 1517088 h 3505200"/>
                <a:gd name="connsiteX3-165" fmla="*/ 4755323 w 4764289"/>
                <a:gd name="connsiteY3-166" fmla="*/ 1529277 h 3505200"/>
                <a:gd name="connsiteX4-167" fmla="*/ 4751527 w 4764289"/>
                <a:gd name="connsiteY4-168" fmla="*/ 1594024 h 3505200"/>
                <a:gd name="connsiteX5-169" fmla="*/ 2292551 w 4764289"/>
                <a:gd name="connsiteY5-170" fmla="*/ 3505200 h 3505200"/>
                <a:gd name="connsiteX6-171" fmla="*/ 15055 w 4764289"/>
                <a:gd name="connsiteY6-172" fmla="*/ 2205002 h 3505200"/>
                <a:gd name="connsiteX7-173" fmla="*/ 0 w 4764289"/>
                <a:gd name="connsiteY7-174" fmla="*/ 2169573 h 3505200"/>
                <a:gd name="connsiteX8-175" fmla="*/ 65761 w 4764289"/>
                <a:gd name="connsiteY8-176" fmla="*/ 2260723 h 3505200"/>
                <a:gd name="connsiteX9-177" fmla="*/ 871739 w 4764289"/>
                <a:gd name="connsiteY9-178" fmla="*/ 2681287 h 3505200"/>
                <a:gd name="connsiteX10-179" fmla="*/ 2005679 w 4764289"/>
                <a:gd name="connsiteY10-180" fmla="*/ 1392205 h 3505200"/>
                <a:gd name="connsiteX11-181" fmla="*/ 2018669 w 4764289"/>
                <a:gd name="connsiteY11-182" fmla="*/ 1235638 h 3505200"/>
                <a:gd name="connsiteX12-183" fmla="*/ 3387926 w 4764289"/>
                <a:gd name="connsiteY12-184" fmla="*/ 0 h 3505200"/>
                <a:gd name="connsiteX0-185" fmla="*/ 3387926 w 4764289"/>
                <a:gd name="connsiteY0-186" fmla="*/ 0 h 3505200"/>
                <a:gd name="connsiteX1-187" fmla="*/ 4764289 w 4764289"/>
                <a:gd name="connsiteY1-188" fmla="*/ 1376363 h 3505200"/>
                <a:gd name="connsiteX2-189" fmla="*/ 4757183 w 4764289"/>
                <a:gd name="connsiteY2-190" fmla="*/ 1517088 h 3505200"/>
                <a:gd name="connsiteX3-191" fmla="*/ 4755323 w 4764289"/>
                <a:gd name="connsiteY3-192" fmla="*/ 1529277 h 3505200"/>
                <a:gd name="connsiteX4-193" fmla="*/ 4751527 w 4764289"/>
                <a:gd name="connsiteY4-194" fmla="*/ 1594024 h 3505200"/>
                <a:gd name="connsiteX5-195" fmla="*/ 2292551 w 4764289"/>
                <a:gd name="connsiteY5-196" fmla="*/ 3505200 h 3505200"/>
                <a:gd name="connsiteX6-197" fmla="*/ 15055 w 4764289"/>
                <a:gd name="connsiteY6-198" fmla="*/ 2205002 h 3505200"/>
                <a:gd name="connsiteX7-199" fmla="*/ 0 w 4764289"/>
                <a:gd name="connsiteY7-200" fmla="*/ 2169573 h 3505200"/>
                <a:gd name="connsiteX8-201" fmla="*/ 65761 w 4764289"/>
                <a:gd name="connsiteY8-202" fmla="*/ 2260723 h 3505200"/>
                <a:gd name="connsiteX9-203" fmla="*/ 871739 w 4764289"/>
                <a:gd name="connsiteY9-204" fmla="*/ 2681287 h 3505200"/>
                <a:gd name="connsiteX10-205" fmla="*/ 2005679 w 4764289"/>
                <a:gd name="connsiteY10-206" fmla="*/ 1392205 h 3505200"/>
                <a:gd name="connsiteX11-207" fmla="*/ 2018669 w 4764289"/>
                <a:gd name="connsiteY11-208" fmla="*/ 1235638 h 3505200"/>
                <a:gd name="connsiteX12-209" fmla="*/ 3387926 w 4764289"/>
                <a:gd name="connsiteY12-210" fmla="*/ 0 h 3505200"/>
              </a:gdLst>
              <a:ahLst/>
              <a:cxnLst>
                <a:cxn ang="0">
                  <a:pos x="connsiteX0-185" y="connsiteY0-186"/>
                </a:cxn>
                <a:cxn ang="0">
                  <a:pos x="connsiteX1-187" y="connsiteY1-188"/>
                </a:cxn>
                <a:cxn ang="0">
                  <a:pos x="connsiteX2-189" y="connsiteY2-190"/>
                </a:cxn>
                <a:cxn ang="0">
                  <a:pos x="connsiteX3-191" y="connsiteY3-192"/>
                </a:cxn>
                <a:cxn ang="0">
                  <a:pos x="connsiteX4-193" y="connsiteY4-194"/>
                </a:cxn>
                <a:cxn ang="0">
                  <a:pos x="connsiteX5-195" y="connsiteY5-196"/>
                </a:cxn>
                <a:cxn ang="0">
                  <a:pos x="connsiteX6-197" y="connsiteY6-198"/>
                </a:cxn>
                <a:cxn ang="0">
                  <a:pos x="connsiteX7-199" y="connsiteY7-200"/>
                </a:cxn>
                <a:cxn ang="0">
                  <a:pos x="connsiteX8-201" y="connsiteY8-202"/>
                </a:cxn>
                <a:cxn ang="0">
                  <a:pos x="connsiteX9-203" y="connsiteY9-204"/>
                </a:cxn>
                <a:cxn ang="0">
                  <a:pos x="connsiteX10-205" y="connsiteY10-206"/>
                </a:cxn>
                <a:cxn ang="0">
                  <a:pos x="connsiteX11-207" y="connsiteY11-208"/>
                </a:cxn>
                <a:cxn ang="0">
                  <a:pos x="connsiteX12-209" y="connsiteY12-210"/>
                </a:cxn>
              </a:cxnLst>
              <a:rect l="l" t="t" r="r" b="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chemeClr val="accent1"/>
            </a:solidFill>
          </p:spPr>
          <p:txBody>
            <a:bodyPr rot="0" spcFirstLastPara="0" vert="horz" wrap="squar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1pPr>
              <a:lvl2pPr marL="4572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2pPr>
              <a:lvl3pPr marL="9144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3pPr>
              <a:lvl4pPr marL="13716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4pPr>
              <a:lvl5pPr marL="18288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5pPr>
              <a:lvl6pPr marL="22860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6pPr>
              <a:lvl7pPr marL="27432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7pPr>
              <a:lvl8pPr marL="32004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8pPr>
              <a:lvl9pPr marL="36576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9pPr>
            </a:lstStyle>
            <a:p>
              <a:pPr algn="ctr"/>
              <a:r>
                <a:rPr lang="en-US" altLang="zh-CN" kern="0" dirty="0">
                  <a:solidFill>
                    <a:srgbClr val="FFFFFF"/>
                  </a:solidFill>
                  <a:sym typeface="Arial" panose="020B0604020202020204" pitchFamily="34" charset="0"/>
                </a:rPr>
                <a:t> </a:t>
              </a:r>
              <a:endParaRPr lang="zh-CN" altLang="en-US" dirty="0">
                <a:solidFill>
                  <a:srgbClr val="FFFFFF"/>
                </a:solidFill>
                <a:sym typeface="Arial" panose="020B0604020202020204" pitchFamily="34" charset="0"/>
              </a:endParaRPr>
            </a:p>
          </p:txBody>
        </p:sp>
        <p:sp>
          <p:nvSpPr>
            <p:cNvPr id="15" name="椭圆 14"/>
            <p:cNvSpPr/>
            <p:nvPr>
              <p:custDataLst>
                <p:tags r:id="rId9"/>
              </p:custDataLst>
            </p:nvPr>
          </p:nvSpPr>
          <p:spPr>
            <a:xfrm rot="16200000" flipH="1">
              <a:off x="3315312" y="2946887"/>
              <a:ext cx="914400" cy="914400"/>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kern="0" dirty="0">
                  <a:solidFill>
                    <a:srgbClr val="00B0F0">
                      <a:lumMod val="75000"/>
                    </a:srgbClr>
                  </a:solidFill>
                  <a:latin typeface="Times New Roman" panose="02020603050405020304" pitchFamily="18" charset="0"/>
                  <a:cs typeface="Times New Roman" panose="02020603050405020304" pitchFamily="18" charset="0"/>
                  <a:sym typeface="Arial" panose="020B0604020202020204" pitchFamily="34" charset="0"/>
                </a:rPr>
                <a:t>2</a:t>
              </a:r>
              <a:endParaRPr lang="zh-CN" altLang="en-US" dirty="0">
                <a:solidFill>
                  <a:srgbClr val="00B0F0">
                    <a:lumMod val="75000"/>
                  </a:srgbClr>
                </a:solidFill>
                <a:latin typeface="Times New Roman" panose="02020603050405020304" pitchFamily="18" charset="0"/>
                <a:cs typeface="Times New Roman" panose="02020603050405020304" pitchFamily="18" charset="0"/>
                <a:sym typeface="Arial" panose="020B0604020202020204" pitchFamily="34" charset="0"/>
              </a:endParaRPr>
            </a:p>
          </p:txBody>
        </p:sp>
      </p:grpSp>
      <p:grpSp>
        <p:nvGrpSpPr>
          <p:cNvPr id="16" name="组合 15"/>
          <p:cNvGrpSpPr/>
          <p:nvPr>
            <p:custDataLst>
              <p:tags r:id="rId10"/>
            </p:custDataLst>
          </p:nvPr>
        </p:nvGrpSpPr>
        <p:grpSpPr>
          <a:xfrm rot="10800000">
            <a:off x="2708460" y="2777535"/>
            <a:ext cx="867022" cy="1178461"/>
            <a:chOff x="4263586" y="2853530"/>
            <a:chExt cx="1408112" cy="1913914"/>
          </a:xfrm>
        </p:grpSpPr>
        <p:sp>
          <p:nvSpPr>
            <p:cNvPr id="17" name="任意多边形 32"/>
            <p:cNvSpPr/>
            <p:nvPr>
              <p:custDataLst>
                <p:tags r:id="rId11"/>
              </p:custDataLst>
            </p:nvPr>
          </p:nvSpPr>
          <p:spPr>
            <a:xfrm rot="5400000" flipH="1">
              <a:off x="4010685" y="3106431"/>
              <a:ext cx="1913914" cy="1408112"/>
            </a:xfrm>
            <a:custGeom>
              <a:avLst/>
              <a:gdLst>
                <a:gd name="connsiteX0" fmla="*/ 3387926 w 4764289"/>
                <a:gd name="connsiteY0" fmla="*/ 0 h 3505200"/>
                <a:gd name="connsiteX1" fmla="*/ 4764289 w 4764289"/>
                <a:gd name="connsiteY1" fmla="*/ 1376363 h 3505200"/>
                <a:gd name="connsiteX2" fmla="*/ 4757183 w 4764289"/>
                <a:gd name="connsiteY2" fmla="*/ 1517088 h 3505200"/>
                <a:gd name="connsiteX3" fmla="*/ 4755323 w 4764289"/>
                <a:gd name="connsiteY3" fmla="*/ 1529277 h 3505200"/>
                <a:gd name="connsiteX4" fmla="*/ 4751527 w 4764289"/>
                <a:gd name="connsiteY4" fmla="*/ 1594024 h 3505200"/>
                <a:gd name="connsiteX5" fmla="*/ 2292551 w 4764289"/>
                <a:gd name="connsiteY5" fmla="*/ 3505200 h 3505200"/>
                <a:gd name="connsiteX6" fmla="*/ 15055 w 4764289"/>
                <a:gd name="connsiteY6" fmla="*/ 2205002 h 3505200"/>
                <a:gd name="connsiteX7" fmla="*/ 0 w 4764289"/>
                <a:gd name="connsiteY7" fmla="*/ 2169573 h 3505200"/>
                <a:gd name="connsiteX8" fmla="*/ 65761 w 4764289"/>
                <a:gd name="connsiteY8" fmla="*/ 2260723 h 3505200"/>
                <a:gd name="connsiteX9" fmla="*/ 871739 w 4764289"/>
                <a:gd name="connsiteY9" fmla="*/ 2681287 h 3505200"/>
                <a:gd name="connsiteX10" fmla="*/ 2005679 w 4764289"/>
                <a:gd name="connsiteY10" fmla="*/ 1392205 h 3505200"/>
                <a:gd name="connsiteX11" fmla="*/ 2006505 w 4764289"/>
                <a:gd name="connsiteY11" fmla="*/ 1371600 h 3505200"/>
                <a:gd name="connsiteX12" fmla="*/ 2011804 w 4764289"/>
                <a:gd name="connsiteY12" fmla="*/ 1371600 h 3505200"/>
                <a:gd name="connsiteX13" fmla="*/ 2018669 w 4764289"/>
                <a:gd name="connsiteY13" fmla="*/ 1235638 h 3505200"/>
                <a:gd name="connsiteX14" fmla="*/ 3387926 w 4764289"/>
                <a:gd name="connsiteY14" fmla="*/ 0 h 3505200"/>
                <a:gd name="connsiteX0-1" fmla="*/ 3387926 w 4764289"/>
                <a:gd name="connsiteY0-2" fmla="*/ 0 h 3505200"/>
                <a:gd name="connsiteX1-3" fmla="*/ 4764289 w 4764289"/>
                <a:gd name="connsiteY1-4" fmla="*/ 1376363 h 3505200"/>
                <a:gd name="connsiteX2-5" fmla="*/ 4757183 w 4764289"/>
                <a:gd name="connsiteY2-6" fmla="*/ 1517088 h 3505200"/>
                <a:gd name="connsiteX3-7" fmla="*/ 4755323 w 4764289"/>
                <a:gd name="connsiteY3-8" fmla="*/ 1529277 h 3505200"/>
                <a:gd name="connsiteX4-9" fmla="*/ 4751527 w 4764289"/>
                <a:gd name="connsiteY4-10" fmla="*/ 1594024 h 3505200"/>
                <a:gd name="connsiteX5-11" fmla="*/ 2292551 w 4764289"/>
                <a:gd name="connsiteY5-12" fmla="*/ 3505200 h 3505200"/>
                <a:gd name="connsiteX6-13" fmla="*/ 15055 w 4764289"/>
                <a:gd name="connsiteY6-14" fmla="*/ 2205002 h 3505200"/>
                <a:gd name="connsiteX7-15" fmla="*/ 0 w 4764289"/>
                <a:gd name="connsiteY7-16" fmla="*/ 2169573 h 3505200"/>
                <a:gd name="connsiteX8-17" fmla="*/ 65761 w 4764289"/>
                <a:gd name="connsiteY8-18" fmla="*/ 2260723 h 3505200"/>
                <a:gd name="connsiteX9-19" fmla="*/ 871739 w 4764289"/>
                <a:gd name="connsiteY9-20" fmla="*/ 2681287 h 3505200"/>
                <a:gd name="connsiteX10-21" fmla="*/ 2005679 w 4764289"/>
                <a:gd name="connsiteY10-22" fmla="*/ 1392205 h 3505200"/>
                <a:gd name="connsiteX11-23" fmla="*/ 2006505 w 4764289"/>
                <a:gd name="connsiteY11-24" fmla="*/ 1371600 h 3505200"/>
                <a:gd name="connsiteX12-25" fmla="*/ 2018669 w 4764289"/>
                <a:gd name="connsiteY12-26" fmla="*/ 1235638 h 3505200"/>
                <a:gd name="connsiteX13-27" fmla="*/ 3387926 w 4764289"/>
                <a:gd name="connsiteY13-28" fmla="*/ 0 h 3505200"/>
                <a:gd name="connsiteX0-29" fmla="*/ 3387926 w 4764289"/>
                <a:gd name="connsiteY0-30" fmla="*/ 0 h 3505200"/>
                <a:gd name="connsiteX1-31" fmla="*/ 4764289 w 4764289"/>
                <a:gd name="connsiteY1-32" fmla="*/ 1376363 h 3505200"/>
                <a:gd name="connsiteX2-33" fmla="*/ 4757183 w 4764289"/>
                <a:gd name="connsiteY2-34" fmla="*/ 1517088 h 3505200"/>
                <a:gd name="connsiteX3-35" fmla="*/ 4755323 w 4764289"/>
                <a:gd name="connsiteY3-36" fmla="*/ 1529277 h 3505200"/>
                <a:gd name="connsiteX4-37" fmla="*/ 4751527 w 4764289"/>
                <a:gd name="connsiteY4-38" fmla="*/ 1594024 h 3505200"/>
                <a:gd name="connsiteX5-39" fmla="*/ 2292551 w 4764289"/>
                <a:gd name="connsiteY5-40" fmla="*/ 3505200 h 3505200"/>
                <a:gd name="connsiteX6-41" fmla="*/ 15055 w 4764289"/>
                <a:gd name="connsiteY6-42" fmla="*/ 2205002 h 3505200"/>
                <a:gd name="connsiteX7-43" fmla="*/ 0 w 4764289"/>
                <a:gd name="connsiteY7-44" fmla="*/ 2169573 h 3505200"/>
                <a:gd name="connsiteX8-45" fmla="*/ 65761 w 4764289"/>
                <a:gd name="connsiteY8-46" fmla="*/ 2260723 h 3505200"/>
                <a:gd name="connsiteX9-47" fmla="*/ 871739 w 4764289"/>
                <a:gd name="connsiteY9-48" fmla="*/ 2681287 h 3505200"/>
                <a:gd name="connsiteX10-49" fmla="*/ 2005679 w 4764289"/>
                <a:gd name="connsiteY10-50" fmla="*/ 1392205 h 3505200"/>
                <a:gd name="connsiteX11-51" fmla="*/ 2018669 w 4764289"/>
                <a:gd name="connsiteY11-52" fmla="*/ 1235638 h 3505200"/>
                <a:gd name="connsiteX12-53" fmla="*/ 3387926 w 4764289"/>
                <a:gd name="connsiteY12-54" fmla="*/ 0 h 3505200"/>
                <a:gd name="connsiteX0-55" fmla="*/ 3387926 w 4764289"/>
                <a:gd name="connsiteY0-56" fmla="*/ 0 h 3505200"/>
                <a:gd name="connsiteX1-57" fmla="*/ 4764289 w 4764289"/>
                <a:gd name="connsiteY1-58" fmla="*/ 1376363 h 3505200"/>
                <a:gd name="connsiteX2-59" fmla="*/ 4757183 w 4764289"/>
                <a:gd name="connsiteY2-60" fmla="*/ 1517088 h 3505200"/>
                <a:gd name="connsiteX3-61" fmla="*/ 4755323 w 4764289"/>
                <a:gd name="connsiteY3-62" fmla="*/ 1529277 h 3505200"/>
                <a:gd name="connsiteX4-63" fmla="*/ 4751527 w 4764289"/>
                <a:gd name="connsiteY4-64" fmla="*/ 1594024 h 3505200"/>
                <a:gd name="connsiteX5-65" fmla="*/ 2292551 w 4764289"/>
                <a:gd name="connsiteY5-66" fmla="*/ 3505200 h 3505200"/>
                <a:gd name="connsiteX6-67" fmla="*/ 15055 w 4764289"/>
                <a:gd name="connsiteY6-68" fmla="*/ 2205002 h 3505200"/>
                <a:gd name="connsiteX7-69" fmla="*/ 0 w 4764289"/>
                <a:gd name="connsiteY7-70" fmla="*/ 2169573 h 3505200"/>
                <a:gd name="connsiteX8-71" fmla="*/ 65761 w 4764289"/>
                <a:gd name="connsiteY8-72" fmla="*/ 2260723 h 3505200"/>
                <a:gd name="connsiteX9-73" fmla="*/ 871739 w 4764289"/>
                <a:gd name="connsiteY9-74" fmla="*/ 2681287 h 3505200"/>
                <a:gd name="connsiteX10-75" fmla="*/ 2005679 w 4764289"/>
                <a:gd name="connsiteY10-76" fmla="*/ 1392205 h 3505200"/>
                <a:gd name="connsiteX11-77" fmla="*/ 2018669 w 4764289"/>
                <a:gd name="connsiteY11-78" fmla="*/ 1235638 h 3505200"/>
                <a:gd name="connsiteX12-79" fmla="*/ 3387926 w 4764289"/>
                <a:gd name="connsiteY12-80" fmla="*/ 0 h 3505200"/>
                <a:gd name="connsiteX0-81" fmla="*/ 3387926 w 4764289"/>
                <a:gd name="connsiteY0-82" fmla="*/ 0 h 3505200"/>
                <a:gd name="connsiteX1-83" fmla="*/ 4764289 w 4764289"/>
                <a:gd name="connsiteY1-84" fmla="*/ 1376363 h 3505200"/>
                <a:gd name="connsiteX2-85" fmla="*/ 4757183 w 4764289"/>
                <a:gd name="connsiteY2-86" fmla="*/ 1517088 h 3505200"/>
                <a:gd name="connsiteX3-87" fmla="*/ 4755323 w 4764289"/>
                <a:gd name="connsiteY3-88" fmla="*/ 1529277 h 3505200"/>
                <a:gd name="connsiteX4-89" fmla="*/ 4751527 w 4764289"/>
                <a:gd name="connsiteY4-90" fmla="*/ 1594024 h 3505200"/>
                <a:gd name="connsiteX5-91" fmla="*/ 2292551 w 4764289"/>
                <a:gd name="connsiteY5-92" fmla="*/ 3505200 h 3505200"/>
                <a:gd name="connsiteX6-93" fmla="*/ 15055 w 4764289"/>
                <a:gd name="connsiteY6-94" fmla="*/ 2205002 h 3505200"/>
                <a:gd name="connsiteX7-95" fmla="*/ 0 w 4764289"/>
                <a:gd name="connsiteY7-96" fmla="*/ 2169573 h 3505200"/>
                <a:gd name="connsiteX8-97" fmla="*/ 65761 w 4764289"/>
                <a:gd name="connsiteY8-98" fmla="*/ 2260723 h 3505200"/>
                <a:gd name="connsiteX9-99" fmla="*/ 871739 w 4764289"/>
                <a:gd name="connsiteY9-100" fmla="*/ 2681287 h 3505200"/>
                <a:gd name="connsiteX10-101" fmla="*/ 2005679 w 4764289"/>
                <a:gd name="connsiteY10-102" fmla="*/ 1392205 h 3505200"/>
                <a:gd name="connsiteX11-103" fmla="*/ 2018669 w 4764289"/>
                <a:gd name="connsiteY11-104" fmla="*/ 1235638 h 3505200"/>
                <a:gd name="connsiteX12-105" fmla="*/ 3387926 w 4764289"/>
                <a:gd name="connsiteY12-106" fmla="*/ 0 h 3505200"/>
                <a:gd name="connsiteX0-107" fmla="*/ 3387926 w 4764289"/>
                <a:gd name="connsiteY0-108" fmla="*/ 0 h 3505200"/>
                <a:gd name="connsiteX1-109" fmla="*/ 4764289 w 4764289"/>
                <a:gd name="connsiteY1-110" fmla="*/ 1376363 h 3505200"/>
                <a:gd name="connsiteX2-111" fmla="*/ 4757183 w 4764289"/>
                <a:gd name="connsiteY2-112" fmla="*/ 1517088 h 3505200"/>
                <a:gd name="connsiteX3-113" fmla="*/ 4755323 w 4764289"/>
                <a:gd name="connsiteY3-114" fmla="*/ 1529277 h 3505200"/>
                <a:gd name="connsiteX4-115" fmla="*/ 4751527 w 4764289"/>
                <a:gd name="connsiteY4-116" fmla="*/ 1594024 h 3505200"/>
                <a:gd name="connsiteX5-117" fmla="*/ 2292551 w 4764289"/>
                <a:gd name="connsiteY5-118" fmla="*/ 3505200 h 3505200"/>
                <a:gd name="connsiteX6-119" fmla="*/ 15055 w 4764289"/>
                <a:gd name="connsiteY6-120" fmla="*/ 2205002 h 3505200"/>
                <a:gd name="connsiteX7-121" fmla="*/ 0 w 4764289"/>
                <a:gd name="connsiteY7-122" fmla="*/ 2169573 h 3505200"/>
                <a:gd name="connsiteX8-123" fmla="*/ 65761 w 4764289"/>
                <a:gd name="connsiteY8-124" fmla="*/ 2260723 h 3505200"/>
                <a:gd name="connsiteX9-125" fmla="*/ 871739 w 4764289"/>
                <a:gd name="connsiteY9-126" fmla="*/ 2681287 h 3505200"/>
                <a:gd name="connsiteX10-127" fmla="*/ 2005679 w 4764289"/>
                <a:gd name="connsiteY10-128" fmla="*/ 1392205 h 3505200"/>
                <a:gd name="connsiteX11-129" fmla="*/ 2018669 w 4764289"/>
                <a:gd name="connsiteY11-130" fmla="*/ 1235638 h 3505200"/>
                <a:gd name="connsiteX12-131" fmla="*/ 3387926 w 4764289"/>
                <a:gd name="connsiteY12-132" fmla="*/ 0 h 3505200"/>
                <a:gd name="connsiteX0-133" fmla="*/ 3387926 w 4764289"/>
                <a:gd name="connsiteY0-134" fmla="*/ 0 h 3505200"/>
                <a:gd name="connsiteX1-135" fmla="*/ 4764289 w 4764289"/>
                <a:gd name="connsiteY1-136" fmla="*/ 1376363 h 3505200"/>
                <a:gd name="connsiteX2-137" fmla="*/ 4757183 w 4764289"/>
                <a:gd name="connsiteY2-138" fmla="*/ 1517088 h 3505200"/>
                <a:gd name="connsiteX3-139" fmla="*/ 4755323 w 4764289"/>
                <a:gd name="connsiteY3-140" fmla="*/ 1529277 h 3505200"/>
                <a:gd name="connsiteX4-141" fmla="*/ 4751527 w 4764289"/>
                <a:gd name="connsiteY4-142" fmla="*/ 1594024 h 3505200"/>
                <a:gd name="connsiteX5-143" fmla="*/ 2292551 w 4764289"/>
                <a:gd name="connsiteY5-144" fmla="*/ 3505200 h 3505200"/>
                <a:gd name="connsiteX6-145" fmla="*/ 15055 w 4764289"/>
                <a:gd name="connsiteY6-146" fmla="*/ 2205002 h 3505200"/>
                <a:gd name="connsiteX7-147" fmla="*/ 0 w 4764289"/>
                <a:gd name="connsiteY7-148" fmla="*/ 2169573 h 3505200"/>
                <a:gd name="connsiteX8-149" fmla="*/ 65761 w 4764289"/>
                <a:gd name="connsiteY8-150" fmla="*/ 2260723 h 3505200"/>
                <a:gd name="connsiteX9-151" fmla="*/ 871739 w 4764289"/>
                <a:gd name="connsiteY9-152" fmla="*/ 2681287 h 3505200"/>
                <a:gd name="connsiteX10-153" fmla="*/ 2005679 w 4764289"/>
                <a:gd name="connsiteY10-154" fmla="*/ 1392205 h 3505200"/>
                <a:gd name="connsiteX11-155" fmla="*/ 2018669 w 4764289"/>
                <a:gd name="connsiteY11-156" fmla="*/ 1235638 h 3505200"/>
                <a:gd name="connsiteX12-157" fmla="*/ 3387926 w 4764289"/>
                <a:gd name="connsiteY12-158" fmla="*/ 0 h 3505200"/>
                <a:gd name="connsiteX0-159" fmla="*/ 3387926 w 4764289"/>
                <a:gd name="connsiteY0-160" fmla="*/ 0 h 3505200"/>
                <a:gd name="connsiteX1-161" fmla="*/ 4764289 w 4764289"/>
                <a:gd name="connsiteY1-162" fmla="*/ 1376363 h 3505200"/>
                <a:gd name="connsiteX2-163" fmla="*/ 4757183 w 4764289"/>
                <a:gd name="connsiteY2-164" fmla="*/ 1517088 h 3505200"/>
                <a:gd name="connsiteX3-165" fmla="*/ 4755323 w 4764289"/>
                <a:gd name="connsiteY3-166" fmla="*/ 1529277 h 3505200"/>
                <a:gd name="connsiteX4-167" fmla="*/ 4751527 w 4764289"/>
                <a:gd name="connsiteY4-168" fmla="*/ 1594024 h 3505200"/>
                <a:gd name="connsiteX5-169" fmla="*/ 2292551 w 4764289"/>
                <a:gd name="connsiteY5-170" fmla="*/ 3505200 h 3505200"/>
                <a:gd name="connsiteX6-171" fmla="*/ 15055 w 4764289"/>
                <a:gd name="connsiteY6-172" fmla="*/ 2205002 h 3505200"/>
                <a:gd name="connsiteX7-173" fmla="*/ 0 w 4764289"/>
                <a:gd name="connsiteY7-174" fmla="*/ 2169573 h 3505200"/>
                <a:gd name="connsiteX8-175" fmla="*/ 65761 w 4764289"/>
                <a:gd name="connsiteY8-176" fmla="*/ 2260723 h 3505200"/>
                <a:gd name="connsiteX9-177" fmla="*/ 871739 w 4764289"/>
                <a:gd name="connsiteY9-178" fmla="*/ 2681287 h 3505200"/>
                <a:gd name="connsiteX10-179" fmla="*/ 2005679 w 4764289"/>
                <a:gd name="connsiteY10-180" fmla="*/ 1392205 h 3505200"/>
                <a:gd name="connsiteX11-181" fmla="*/ 2018669 w 4764289"/>
                <a:gd name="connsiteY11-182" fmla="*/ 1235638 h 3505200"/>
                <a:gd name="connsiteX12-183" fmla="*/ 3387926 w 4764289"/>
                <a:gd name="connsiteY12-184" fmla="*/ 0 h 3505200"/>
                <a:gd name="connsiteX0-185" fmla="*/ 3387926 w 4764289"/>
                <a:gd name="connsiteY0-186" fmla="*/ 0 h 3505200"/>
                <a:gd name="connsiteX1-187" fmla="*/ 4764289 w 4764289"/>
                <a:gd name="connsiteY1-188" fmla="*/ 1376363 h 3505200"/>
                <a:gd name="connsiteX2-189" fmla="*/ 4757183 w 4764289"/>
                <a:gd name="connsiteY2-190" fmla="*/ 1517088 h 3505200"/>
                <a:gd name="connsiteX3-191" fmla="*/ 4755323 w 4764289"/>
                <a:gd name="connsiteY3-192" fmla="*/ 1529277 h 3505200"/>
                <a:gd name="connsiteX4-193" fmla="*/ 4751527 w 4764289"/>
                <a:gd name="connsiteY4-194" fmla="*/ 1594024 h 3505200"/>
                <a:gd name="connsiteX5-195" fmla="*/ 2292551 w 4764289"/>
                <a:gd name="connsiteY5-196" fmla="*/ 3505200 h 3505200"/>
                <a:gd name="connsiteX6-197" fmla="*/ 15055 w 4764289"/>
                <a:gd name="connsiteY6-198" fmla="*/ 2205002 h 3505200"/>
                <a:gd name="connsiteX7-199" fmla="*/ 0 w 4764289"/>
                <a:gd name="connsiteY7-200" fmla="*/ 2169573 h 3505200"/>
                <a:gd name="connsiteX8-201" fmla="*/ 65761 w 4764289"/>
                <a:gd name="connsiteY8-202" fmla="*/ 2260723 h 3505200"/>
                <a:gd name="connsiteX9-203" fmla="*/ 871739 w 4764289"/>
                <a:gd name="connsiteY9-204" fmla="*/ 2681287 h 3505200"/>
                <a:gd name="connsiteX10-205" fmla="*/ 2005679 w 4764289"/>
                <a:gd name="connsiteY10-206" fmla="*/ 1392205 h 3505200"/>
                <a:gd name="connsiteX11-207" fmla="*/ 2018669 w 4764289"/>
                <a:gd name="connsiteY11-208" fmla="*/ 1235638 h 3505200"/>
                <a:gd name="connsiteX12-209" fmla="*/ 3387926 w 4764289"/>
                <a:gd name="connsiteY12-210" fmla="*/ 0 h 3505200"/>
              </a:gdLst>
              <a:ahLst/>
              <a:cxnLst>
                <a:cxn ang="0">
                  <a:pos x="connsiteX0-185" y="connsiteY0-186"/>
                </a:cxn>
                <a:cxn ang="0">
                  <a:pos x="connsiteX1-187" y="connsiteY1-188"/>
                </a:cxn>
                <a:cxn ang="0">
                  <a:pos x="connsiteX2-189" y="connsiteY2-190"/>
                </a:cxn>
                <a:cxn ang="0">
                  <a:pos x="connsiteX3-191" y="connsiteY3-192"/>
                </a:cxn>
                <a:cxn ang="0">
                  <a:pos x="connsiteX4-193" y="connsiteY4-194"/>
                </a:cxn>
                <a:cxn ang="0">
                  <a:pos x="connsiteX5-195" y="connsiteY5-196"/>
                </a:cxn>
                <a:cxn ang="0">
                  <a:pos x="connsiteX6-197" y="connsiteY6-198"/>
                </a:cxn>
                <a:cxn ang="0">
                  <a:pos x="connsiteX7-199" y="connsiteY7-200"/>
                </a:cxn>
                <a:cxn ang="0">
                  <a:pos x="connsiteX8-201" y="connsiteY8-202"/>
                </a:cxn>
                <a:cxn ang="0">
                  <a:pos x="connsiteX9-203" y="connsiteY9-204"/>
                </a:cxn>
                <a:cxn ang="0">
                  <a:pos x="connsiteX10-205" y="connsiteY10-206"/>
                </a:cxn>
                <a:cxn ang="0">
                  <a:pos x="connsiteX11-207" y="connsiteY11-208"/>
                </a:cxn>
                <a:cxn ang="0">
                  <a:pos x="connsiteX12-209" y="connsiteY12-210"/>
                </a:cxn>
              </a:cxnLst>
              <a:rect l="l" t="t" r="r" b="b"/>
              <a:pathLst>
                <a:path w="4764289" h="3505200">
                  <a:moveTo>
                    <a:pt x="3387926" y="0"/>
                  </a:moveTo>
                  <a:cubicBezTo>
                    <a:pt x="4148070" y="0"/>
                    <a:pt x="4764289" y="616219"/>
                    <a:pt x="4764289" y="1376363"/>
                  </a:cubicBezTo>
                  <a:cubicBezTo>
                    <a:pt x="4764289" y="1423872"/>
                    <a:pt x="4761882" y="1470819"/>
                    <a:pt x="4757183" y="1517088"/>
                  </a:cubicBezTo>
                  <a:lnTo>
                    <a:pt x="4755323" y="1529277"/>
                  </a:lnTo>
                  <a:lnTo>
                    <a:pt x="4751527" y="1594024"/>
                  </a:lnTo>
                  <a:cubicBezTo>
                    <a:pt x="4624949" y="2667503"/>
                    <a:pt x="3572335" y="3505200"/>
                    <a:pt x="2292551" y="3505200"/>
                  </a:cubicBezTo>
                  <a:cubicBezTo>
                    <a:pt x="1268724" y="3505200"/>
                    <a:pt x="390285" y="2969074"/>
                    <a:pt x="15055" y="2205002"/>
                  </a:cubicBezTo>
                  <a:lnTo>
                    <a:pt x="0" y="2169573"/>
                  </a:lnTo>
                  <a:lnTo>
                    <a:pt x="65761" y="2260723"/>
                  </a:lnTo>
                  <a:cubicBezTo>
                    <a:pt x="272029" y="2520569"/>
                    <a:pt x="556985" y="2681287"/>
                    <a:pt x="871739" y="2681287"/>
                  </a:cubicBezTo>
                  <a:cubicBezTo>
                    <a:pt x="1461903" y="2681287"/>
                    <a:pt x="1947309" y="2116263"/>
                    <a:pt x="2005679" y="1392205"/>
                  </a:cubicBezTo>
                  <a:cubicBezTo>
                    <a:pt x="2006205" y="1395093"/>
                    <a:pt x="2014391" y="1254878"/>
                    <a:pt x="2018669" y="1235638"/>
                  </a:cubicBezTo>
                  <a:cubicBezTo>
                    <a:pt x="2089153" y="541599"/>
                    <a:pt x="2675291" y="0"/>
                    <a:pt x="3387926" y="0"/>
                  </a:cubicBezTo>
                  <a:close/>
                </a:path>
              </a:pathLst>
            </a:custGeom>
            <a:solidFill>
              <a:schemeClr val="accent2"/>
            </a:solidFill>
          </p:spPr>
          <p:txBody>
            <a:bodyPr rot="0" spcFirstLastPara="0" vert="horz" wrap="squar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1pPr>
              <a:lvl2pPr marL="4572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2pPr>
              <a:lvl3pPr marL="9144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3pPr>
              <a:lvl4pPr marL="13716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4pPr>
              <a:lvl5pPr marL="18288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5pPr>
              <a:lvl6pPr marL="22860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6pPr>
              <a:lvl7pPr marL="27432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7pPr>
              <a:lvl8pPr marL="32004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8pPr>
              <a:lvl9pPr marL="3657600" algn="l" defTabSz="914400" rtl="0" eaLnBrk="1" latinLnBrk="0" hangingPunct="1">
                <a:defRPr sz="1800" kern="1200">
                  <a:solidFill>
                    <a:srgbClr val="5F5F5F"/>
                  </a:solidFill>
                  <a:latin typeface="Arial" panose="020B0604020202020204" pitchFamily="34" charset="0"/>
                  <a:ea typeface="黑体" panose="02010609060101010101" pitchFamily="49" charset="-122"/>
                  <a:cs typeface="+mn-ea"/>
                </a:defRPr>
              </a:lvl9pPr>
            </a:lstStyle>
            <a:p>
              <a:pPr algn="ctr"/>
              <a:r>
                <a:rPr lang="en-US" altLang="zh-CN" kern="0" dirty="0">
                  <a:solidFill>
                    <a:srgbClr val="FFFFFF"/>
                  </a:solidFill>
                  <a:sym typeface="Arial" panose="020B0604020202020204" pitchFamily="34" charset="0"/>
                </a:rPr>
                <a:t> </a:t>
              </a:r>
              <a:endParaRPr lang="zh-CN" altLang="en-US" dirty="0">
                <a:solidFill>
                  <a:srgbClr val="FFFFFF"/>
                </a:solidFill>
                <a:sym typeface="Arial" panose="020B0604020202020204" pitchFamily="34" charset="0"/>
              </a:endParaRPr>
            </a:p>
          </p:txBody>
        </p:sp>
        <p:sp>
          <p:nvSpPr>
            <p:cNvPr id="18" name="椭圆 17"/>
            <p:cNvSpPr/>
            <p:nvPr>
              <p:custDataLst>
                <p:tags r:id="rId12"/>
              </p:custDataLst>
            </p:nvPr>
          </p:nvSpPr>
          <p:spPr>
            <a:xfrm rot="10800000" flipH="1">
              <a:off x="4648861" y="2946887"/>
              <a:ext cx="914400" cy="914400"/>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kern="0" dirty="0">
                  <a:solidFill>
                    <a:srgbClr val="0070C0">
                      <a:lumMod val="75000"/>
                    </a:srgbClr>
                  </a:solidFill>
                  <a:latin typeface="Times New Roman" panose="02020603050405020304" pitchFamily="18" charset="0"/>
                  <a:cs typeface="Times New Roman" panose="02020603050405020304" pitchFamily="18" charset="0"/>
                  <a:sym typeface="Arial" panose="020B0604020202020204" pitchFamily="34" charset="0"/>
                </a:rPr>
                <a:t>3</a:t>
              </a:r>
              <a:endParaRPr lang="zh-CN" altLang="en-US" dirty="0">
                <a:solidFill>
                  <a:srgbClr val="0070C0">
                    <a:lumMod val="75000"/>
                  </a:srgbClr>
                </a:solidFill>
                <a:latin typeface="Times New Roman" panose="02020603050405020304" pitchFamily="18" charset="0"/>
                <a:cs typeface="Times New Roman" panose="02020603050405020304" pitchFamily="18" charset="0"/>
                <a:sym typeface="Arial" panose="020B0604020202020204" pitchFamily="34" charset="0"/>
              </a:endParaRPr>
            </a:p>
          </p:txBody>
        </p:sp>
      </p:grpSp>
      <p:sp>
        <p:nvSpPr>
          <p:cNvPr id="19" name="矩形 18"/>
          <p:cNvSpPr/>
          <p:nvPr/>
        </p:nvSpPr>
        <p:spPr>
          <a:xfrm>
            <a:off x="450123" y="2367745"/>
            <a:ext cx="1338828" cy="442878"/>
          </a:xfrm>
          <a:prstGeom prst="rect">
            <a:avLst/>
          </a:prstGeom>
        </p:spPr>
        <p:txBody>
          <a:bodyPr wrap="none">
            <a:spAutoFit/>
          </a:bodyPr>
          <a:lstStyle/>
          <a:p>
            <a:pPr>
              <a:lnSpc>
                <a:spcPct val="150000"/>
              </a:lnSpc>
            </a:pPr>
            <a:r>
              <a:rPr lang="zh-CN" altLang="en-US" dirty="0">
                <a:latin typeface="宋体" panose="02010600030101010101" pitchFamily="2" charset="-122"/>
                <a:ea typeface="宋体" panose="02010600030101010101" pitchFamily="2" charset="-122"/>
              </a:rPr>
              <a:t>情感启发法</a:t>
            </a:r>
            <a:endParaRPr lang="zh-CN" altLang="en-US" dirty="0">
              <a:latin typeface="宋体" panose="02010600030101010101" pitchFamily="2" charset="-122"/>
              <a:ea typeface="宋体" panose="02010600030101010101" pitchFamily="2" charset="-122"/>
            </a:endParaRPr>
          </a:p>
        </p:txBody>
      </p:sp>
      <p:sp>
        <p:nvSpPr>
          <p:cNvPr id="20" name="矩形 19"/>
          <p:cNvSpPr/>
          <p:nvPr/>
        </p:nvSpPr>
        <p:spPr>
          <a:xfrm>
            <a:off x="820652" y="3657960"/>
            <a:ext cx="2031325" cy="442878"/>
          </a:xfrm>
          <a:prstGeom prst="rect">
            <a:avLst/>
          </a:prstGeom>
        </p:spPr>
        <p:txBody>
          <a:bodyPr wrap="none">
            <a:spAutoFit/>
          </a:bodyPr>
          <a:lstStyle/>
          <a:p>
            <a:pPr>
              <a:lnSpc>
                <a:spcPct val="150000"/>
              </a:lnSpc>
            </a:pPr>
            <a:r>
              <a:rPr lang="zh-CN" altLang="en-US" dirty="0">
                <a:latin typeface="宋体" panose="02010600030101010101" pitchFamily="2" charset="-122"/>
                <a:ea typeface="宋体" panose="02010600030101010101" pitchFamily="2" charset="-122"/>
              </a:rPr>
              <a:t>锚定与调整启发法</a:t>
            </a:r>
            <a:endParaRPr lang="en-US" altLang="zh-CN" dirty="0">
              <a:latin typeface="宋体" panose="02010600030101010101" pitchFamily="2" charset="-122"/>
              <a:ea typeface="宋体" panose="02010600030101010101" pitchFamily="2" charset="-122"/>
            </a:endParaRPr>
          </a:p>
        </p:txBody>
      </p:sp>
      <p:sp>
        <p:nvSpPr>
          <p:cNvPr id="21" name="矩形 20"/>
          <p:cNvSpPr/>
          <p:nvPr/>
        </p:nvSpPr>
        <p:spPr>
          <a:xfrm>
            <a:off x="4455474" y="2699617"/>
            <a:ext cx="1569660" cy="442878"/>
          </a:xfrm>
          <a:prstGeom prst="rect">
            <a:avLst/>
          </a:prstGeom>
        </p:spPr>
        <p:txBody>
          <a:bodyPr wrap="none">
            <a:spAutoFit/>
          </a:bodyPr>
          <a:lstStyle/>
          <a:p>
            <a:pPr>
              <a:lnSpc>
                <a:spcPct val="150000"/>
              </a:lnSpc>
            </a:pPr>
            <a:r>
              <a:rPr lang="zh-CN" altLang="en-US" dirty="0">
                <a:latin typeface="宋体" panose="02010600030101010101" pitchFamily="2" charset="-122"/>
                <a:ea typeface="宋体" panose="02010600030101010101" pitchFamily="2" charset="-122"/>
              </a:rPr>
              <a:t>可得性启发法</a:t>
            </a:r>
            <a:endParaRPr lang="en-US" altLang="zh-CN" dirty="0">
              <a:latin typeface="宋体" panose="02010600030101010101" pitchFamily="2" charset="-122"/>
              <a:ea typeface="宋体" panose="02010600030101010101" pitchFamily="2" charset="-122"/>
            </a:endParaRPr>
          </a:p>
        </p:txBody>
      </p:sp>
      <p:sp>
        <p:nvSpPr>
          <p:cNvPr id="22" name="矩形 21"/>
          <p:cNvSpPr/>
          <p:nvPr/>
        </p:nvSpPr>
        <p:spPr>
          <a:xfrm>
            <a:off x="3682881" y="1573049"/>
            <a:ext cx="1569660" cy="442878"/>
          </a:xfrm>
          <a:prstGeom prst="rect">
            <a:avLst/>
          </a:prstGeom>
        </p:spPr>
        <p:txBody>
          <a:bodyPr wrap="none">
            <a:spAutoFit/>
          </a:bodyPr>
          <a:lstStyle/>
          <a:p>
            <a:pPr>
              <a:lnSpc>
                <a:spcPct val="150000"/>
              </a:lnSpc>
            </a:pPr>
            <a:r>
              <a:rPr lang="zh-CN" altLang="en-US" dirty="0">
                <a:latin typeface="宋体" panose="02010600030101010101" pitchFamily="2" charset="-122"/>
                <a:ea typeface="宋体" panose="02010600030101010101" pitchFamily="2" charset="-122"/>
              </a:rPr>
              <a:t>代表性启发法</a:t>
            </a:r>
            <a:endParaRPr lang="en-US" altLang="zh-CN"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43832" y="615467"/>
            <a:ext cx="6169914" cy="642501"/>
          </a:xfrm>
        </p:spPr>
        <p:txBody>
          <a:bodyPr>
            <a:normAutofit/>
          </a:bodyPr>
          <a:lstStyle/>
          <a:p>
            <a:pPr algn="l"/>
            <a:r>
              <a:rPr lang="en-US" altLang="zh-CN" sz="2100" b="1" dirty="0">
                <a:latin typeface="宋体" panose="02010600030101010101" pitchFamily="2" charset="-122"/>
                <a:ea typeface="宋体" panose="02010600030101010101" pitchFamily="2" charset="-122"/>
              </a:rPr>
              <a:t>I-</a:t>
            </a:r>
            <a:r>
              <a:rPr lang="zh-CN" altLang="en-US" sz="2100" b="1" dirty="0">
                <a:latin typeface="宋体" panose="02010600030101010101" pitchFamily="2" charset="-122"/>
                <a:ea typeface="宋体" panose="02010600030101010101" pitchFamily="2" charset="-122"/>
              </a:rPr>
              <a:t>代表性启发式</a:t>
            </a:r>
            <a:r>
              <a:rPr lang="en-US" altLang="zh-CN" sz="2100" b="1" dirty="0">
                <a:latin typeface="宋体" panose="02010600030101010101" pitchFamily="2" charset="-122"/>
                <a:ea typeface="宋体" panose="02010600030101010101" pitchFamily="2" charset="-122"/>
              </a:rPr>
              <a:t>(</a:t>
            </a:r>
            <a:r>
              <a:rPr lang="en-US" altLang="zh-CN" sz="2100" b="1" i="1" dirty="0">
                <a:latin typeface="Times New Roman" panose="02020603050405020304" pitchFamily="18" charset="0"/>
                <a:ea typeface="宋体" panose="02010600030101010101" pitchFamily="2" charset="-122"/>
                <a:cs typeface="Times New Roman" panose="02020603050405020304" pitchFamily="18" charset="0"/>
                <a:sym typeface="+mn-ea"/>
              </a:rPr>
              <a:t>Representativeness heuristic</a:t>
            </a:r>
            <a:r>
              <a:rPr lang="zh-CN" altLang="en-US" sz="2100" b="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2100" b="1"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192405" y="1688465"/>
            <a:ext cx="3927475" cy="2344420"/>
          </a:xfrm>
          <a:prstGeom prst="rect">
            <a:avLst/>
          </a:prstGeom>
        </p:spPr>
      </p:pic>
      <p:pic>
        <p:nvPicPr>
          <p:cNvPr id="7" name="图片 6"/>
          <p:cNvPicPr>
            <a:picLocks noChangeAspect="1"/>
          </p:cNvPicPr>
          <p:nvPr/>
        </p:nvPicPr>
        <p:blipFill>
          <a:blip r:embed="rId2"/>
          <a:stretch>
            <a:fillRect/>
          </a:stretch>
        </p:blipFill>
        <p:spPr>
          <a:xfrm>
            <a:off x="4211320" y="1688465"/>
            <a:ext cx="2644775" cy="2096135"/>
          </a:xfrm>
          <a:prstGeom prst="rect">
            <a:avLst/>
          </a:prstGeom>
        </p:spPr>
      </p:pic>
      <p:sp>
        <p:nvSpPr>
          <p:cNvPr id="8" name="文本框 7"/>
          <p:cNvSpPr txBox="1"/>
          <p:nvPr/>
        </p:nvSpPr>
        <p:spPr>
          <a:xfrm>
            <a:off x="297180" y="1257935"/>
            <a:ext cx="1234440" cy="368300"/>
          </a:xfrm>
          <a:prstGeom prst="rect">
            <a:avLst/>
          </a:prstGeom>
          <a:noFill/>
        </p:spPr>
        <p:txBody>
          <a:bodyPr wrap="square" rtlCol="0">
            <a:spAutoFit/>
          </a:bodyPr>
          <a:p>
            <a:r>
              <a:rPr lang="zh-CN" altLang="en-US"/>
              <a:t>定义：</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115570" y="389255"/>
            <a:ext cx="6740525" cy="4114800"/>
          </a:xfrm>
          <a:prstGeom prst="rect">
            <a:avLst/>
          </a:prstGeom>
        </p:spPr>
      </p:pic>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7" name="TextBox 6"/>
          <p:cNvSpPr txBox="1"/>
          <p:nvPr/>
        </p:nvSpPr>
        <p:spPr>
          <a:xfrm>
            <a:off x="929561" y="4110215"/>
            <a:ext cx="2969642" cy="46037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2400" dirty="0"/>
              <a:t>好公司</a:t>
            </a:r>
            <a:r>
              <a:rPr lang="en-US" altLang="zh-CN" sz="2400" dirty="0"/>
              <a:t>=</a:t>
            </a:r>
            <a:r>
              <a:rPr lang="zh-CN" altLang="en-US" sz="2400" dirty="0"/>
              <a:t>好股票？</a:t>
            </a:r>
            <a:endParaRPr lang="zh-CN" altLang="en-US" sz="2400" dirty="0"/>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550" y="472440"/>
            <a:ext cx="5437505" cy="857250"/>
          </a:xfrm>
        </p:spPr>
        <p:txBody>
          <a:bodyPr>
            <a:normAutofit/>
          </a:bodyPr>
          <a:lstStyle/>
          <a:p>
            <a:pPr algn="ctr"/>
            <a:r>
              <a:rPr lang="en-US" altLang="zh-CN" sz="2800" dirty="0">
                <a:latin typeface="Times New Roman" panose="02020603050405020304" pitchFamily="18" charset="0"/>
                <a:cs typeface="Times New Roman" panose="02020603050405020304" pitchFamily="18" charset="0"/>
              </a:rPr>
              <a:t>Psychology</a:t>
            </a:r>
            <a:endParaRPr lang="en-US" altLang="zh-CN" sz="28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29260" y="1065530"/>
            <a:ext cx="5760085" cy="2951480"/>
          </a:xfrm>
        </p:spPr>
        <p:txBody>
          <a:bodyPr>
            <a:noAutofit/>
          </a:bodyPr>
          <a:lstStyle/>
          <a:p>
            <a:pPr marL="285750" lvl="1" indent="-285750" algn="just">
              <a:lnSpc>
                <a:spcPct val="90000"/>
              </a:lnSpc>
              <a:buFont typeface="Arial" panose="020B0604020202020204" pitchFamily="34" charset="0"/>
              <a:buChar char="•"/>
            </a:pPr>
            <a:r>
              <a:rPr lang="en-US" altLang="zh-CN" sz="2000" kern="0">
                <a:solidFill>
                  <a:schemeClr val="tx1"/>
                </a:solidFill>
                <a:effectLst/>
                <a:latin typeface="Times New Roman" panose="02020603050405020304" pitchFamily="18" charset="0"/>
                <a:cs typeface="Times New Roman" panose="02020603050405020304" pitchFamily="18" charset="0"/>
                <a:sym typeface="+mn-ea"/>
              </a:rPr>
              <a:t>The theory of limited arbitrage shows that if irrational traders cause </a:t>
            </a:r>
            <a:r>
              <a:rPr lang="en-US" altLang="zh-CN" sz="2000" b="1" kern="0">
                <a:solidFill>
                  <a:schemeClr val="tx1"/>
                </a:solidFill>
                <a:effectLst/>
                <a:latin typeface="Times New Roman" panose="02020603050405020304" pitchFamily="18" charset="0"/>
                <a:cs typeface="Times New Roman" panose="02020603050405020304" pitchFamily="18" charset="0"/>
                <a:sym typeface="+mn-ea"/>
              </a:rPr>
              <a:t>deviations</a:t>
            </a:r>
            <a:r>
              <a:rPr lang="en-US" altLang="zh-CN" sz="2000" kern="0">
                <a:solidFill>
                  <a:schemeClr val="tx1"/>
                </a:solidFill>
                <a:effectLst/>
                <a:latin typeface="Times New Roman" panose="02020603050405020304" pitchFamily="18" charset="0"/>
                <a:cs typeface="Times New Roman" panose="02020603050405020304" pitchFamily="18" charset="0"/>
                <a:sym typeface="+mn-ea"/>
              </a:rPr>
              <a:t> from fundamental value, rational traders will often be powerless to do anything about it. </a:t>
            </a:r>
            <a:endParaRPr lang="en-US" altLang="zh-CN" sz="2000" kern="0">
              <a:solidFill>
                <a:schemeClr val="tx1"/>
              </a:solidFill>
              <a:effectLst/>
              <a:latin typeface="Times New Roman" panose="02020603050405020304" pitchFamily="18" charset="0"/>
              <a:cs typeface="Times New Roman" panose="02020603050405020304" pitchFamily="18" charset="0"/>
              <a:sym typeface="+mn-ea"/>
            </a:endParaRPr>
          </a:p>
          <a:p>
            <a:pPr marL="285750" lvl="1" indent="-285750" algn="just">
              <a:lnSpc>
                <a:spcPct val="90000"/>
              </a:lnSpc>
              <a:buFont typeface="Arial" panose="020B0604020202020204" pitchFamily="34" charset="0"/>
              <a:buChar char="•"/>
            </a:pPr>
            <a:r>
              <a:rPr lang="en-US" altLang="zh-CN" sz="2000" kern="0">
                <a:solidFill>
                  <a:schemeClr val="tx1"/>
                </a:solidFill>
                <a:effectLst/>
                <a:latin typeface="Times New Roman" panose="02020603050405020304" pitchFamily="18" charset="0"/>
                <a:cs typeface="Times New Roman" panose="02020603050405020304" pitchFamily="18" charset="0"/>
                <a:sym typeface="+mn-ea"/>
              </a:rPr>
              <a:t>In order to say more about </a:t>
            </a:r>
            <a:r>
              <a:rPr lang="en-US" altLang="zh-CN" sz="2000" b="1" kern="0">
                <a:solidFill>
                  <a:schemeClr val="tx1"/>
                </a:solidFill>
                <a:effectLst/>
                <a:latin typeface="Times New Roman" panose="02020603050405020304" pitchFamily="18" charset="0"/>
                <a:cs typeface="Times New Roman" panose="02020603050405020304" pitchFamily="18" charset="0"/>
                <a:sym typeface="+mn-ea"/>
              </a:rPr>
              <a:t>the structure of these deviations</a:t>
            </a:r>
            <a:r>
              <a:rPr lang="en-US" altLang="zh-CN" sz="2000" kern="0">
                <a:solidFill>
                  <a:schemeClr val="tx1"/>
                </a:solidFill>
                <a:effectLst/>
                <a:latin typeface="Times New Roman" panose="02020603050405020304" pitchFamily="18" charset="0"/>
                <a:cs typeface="Times New Roman" panose="02020603050405020304" pitchFamily="18" charset="0"/>
                <a:sym typeface="+mn-ea"/>
              </a:rPr>
              <a:t>, behavioral models often assume a specific form of irrationality. </a:t>
            </a:r>
            <a:endParaRPr lang="en-US" altLang="zh-CN" sz="2000" kern="0">
              <a:solidFill>
                <a:schemeClr val="tx1"/>
              </a:solidFill>
              <a:effectLst/>
              <a:latin typeface="Times New Roman" panose="02020603050405020304" pitchFamily="18" charset="0"/>
              <a:cs typeface="Times New Roman" panose="02020603050405020304" pitchFamily="18" charset="0"/>
              <a:sym typeface="+mn-ea"/>
            </a:endParaRPr>
          </a:p>
          <a:p>
            <a:pPr marL="285750" lvl="1" indent="-285750" algn="just">
              <a:lnSpc>
                <a:spcPct val="90000"/>
              </a:lnSpc>
              <a:buFont typeface="Arial" panose="020B0604020202020204" pitchFamily="34" charset="0"/>
              <a:buChar char="•"/>
            </a:pPr>
            <a:r>
              <a:rPr lang="en-US" altLang="zh-CN" sz="2000" kern="0">
                <a:solidFill>
                  <a:schemeClr val="tx1"/>
                </a:solidFill>
                <a:effectLst/>
                <a:latin typeface="Times New Roman" panose="02020603050405020304" pitchFamily="18" charset="0"/>
                <a:cs typeface="Times New Roman" panose="02020603050405020304" pitchFamily="18" charset="0"/>
                <a:sym typeface="+mn-ea"/>
              </a:rPr>
              <a:t>For guidance on this, economists turn to the extensive experimental evidence compiled by cognitive psychologists on </a:t>
            </a:r>
            <a:r>
              <a:rPr lang="en-US" altLang="zh-CN" sz="2000" b="1" i="1" kern="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the systematic biases that arise when people form beliefs, and on people's preferences</a:t>
            </a:r>
            <a:r>
              <a:rPr lang="en-US" altLang="zh-CN" sz="2000" i="1" kern="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a:t>
            </a:r>
            <a:endParaRPr lang="en-US" altLang="zh-CN" sz="2000" i="1" kern="0" spc="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endParaRPr>
          </a:p>
          <a:p>
            <a:pPr marL="285750" lvl="1" indent="-285750" algn="just">
              <a:lnSpc>
                <a:spcPct val="90000"/>
              </a:lnSpc>
              <a:buFont typeface="Arial" panose="020B0604020202020204" pitchFamily="34" charset="0"/>
              <a:buChar char="•"/>
            </a:pPr>
            <a:endParaRPr lang="en-US" altLang="zh-CN" sz="2000" i="1" kern="0" spc="0"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396" y="55770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代表性偏差的来源</a:t>
            </a:r>
            <a:endParaRPr lang="zh-CN" altLang="en-US" sz="2100" dirty="0"/>
          </a:p>
        </p:txBody>
      </p:sp>
      <p:sp>
        <p:nvSpPr>
          <p:cNvPr id="3" name="内容占位符 2"/>
          <p:cNvSpPr>
            <a:spLocks noGrp="1"/>
          </p:cNvSpPr>
          <p:nvPr>
            <p:ph idx="1"/>
          </p:nvPr>
        </p:nvSpPr>
        <p:spPr>
          <a:xfrm>
            <a:off x="498475" y="1114425"/>
            <a:ext cx="5580380" cy="3535045"/>
          </a:xfrm>
        </p:spPr>
        <p:txBody>
          <a:bodyPr>
            <a:normAutofit/>
          </a:bodyPr>
          <a:lstStyle/>
          <a:p>
            <a:pPr>
              <a:buFont typeface="Arial" panose="020B0604020202020204" pitchFamily="34" charset="0"/>
              <a:buChar char="•"/>
            </a:pPr>
            <a:r>
              <a:rPr lang="zh-CN" altLang="en-US" sz="2000" dirty="0">
                <a:latin typeface="宋体" panose="02010600030101010101" pitchFamily="2" charset="-122"/>
                <a:ea typeface="宋体" panose="02010600030101010101" pitchFamily="2" charset="-122"/>
                <a:sym typeface="+mn-ea"/>
              </a:rPr>
              <a:t>导致可得性偏差的情境</a:t>
            </a:r>
            <a:endParaRPr lang="zh-CN" altLang="en-US" sz="2000" dirty="0">
              <a:solidFill>
                <a:prstClr val="black"/>
              </a:solidFill>
              <a:latin typeface="宋体" panose="02010600030101010101" pitchFamily="2" charset="-122"/>
              <a:ea typeface="宋体" panose="02010600030101010101" pitchFamily="2" charset="-122"/>
            </a:endParaRPr>
          </a:p>
          <a:p>
            <a:pPr lvl="2">
              <a:buFont typeface="Wingdings" panose="05000000000000000000" charset="0"/>
              <a:buChar char="Ø"/>
            </a:pPr>
            <a:r>
              <a:rPr lang="zh-CN" altLang="en-US" sz="2000" dirty="0">
                <a:solidFill>
                  <a:prstClr val="black"/>
                </a:solidFill>
                <a:latin typeface="宋体" panose="02010600030101010101" pitchFamily="2" charset="-122"/>
                <a:ea typeface="宋体" panose="02010600030101010101" pitchFamily="2" charset="-122"/>
                <a:sym typeface="+mn-ea"/>
              </a:rPr>
              <a:t>基准概率谬误</a:t>
            </a:r>
            <a:r>
              <a:rPr lang="zh-CN" altLang="en-US" sz="2000" dirty="0">
                <a:solidFill>
                  <a:prstClr val="black"/>
                </a:solidFill>
                <a:latin typeface="宋体" panose="02010600030101010101" pitchFamily="2" charset="-122"/>
                <a:ea typeface="宋体" panose="02010600030101010101" pitchFamily="2" charset="-122"/>
              </a:rPr>
              <a:t>（</a:t>
            </a:r>
            <a:r>
              <a:rPr lang="zh-CN" altLang="en-US" sz="2000" dirty="0">
                <a:solidFill>
                  <a:prstClr val="black"/>
                </a:solidFill>
                <a:latin typeface="宋体" panose="02010600030101010101" pitchFamily="2" charset="-122"/>
                <a:ea typeface="宋体" panose="02010600030101010101" pitchFamily="2" charset="-122"/>
                <a:sym typeface="+mn-ea"/>
              </a:rPr>
              <a:t>对“先验概率</a:t>
            </a:r>
            <a:r>
              <a:rPr lang="en-US" altLang="zh-CN" sz="2000" dirty="0">
                <a:solidFill>
                  <a:prstClr val="black"/>
                </a:solidFill>
                <a:latin typeface="宋体" panose="02010600030101010101" pitchFamily="2" charset="-122"/>
                <a:ea typeface="宋体" panose="02010600030101010101" pitchFamily="2" charset="-122"/>
                <a:sym typeface="+mn-ea"/>
              </a:rPr>
              <a:t>”</a:t>
            </a:r>
            <a:r>
              <a:rPr lang="zh-CN" altLang="en-US" sz="2000" dirty="0">
                <a:solidFill>
                  <a:prstClr val="black"/>
                </a:solidFill>
                <a:latin typeface="宋体" panose="02010600030101010101" pitchFamily="2" charset="-122"/>
                <a:ea typeface="宋体" panose="02010600030101010101" pitchFamily="2" charset="-122"/>
                <a:sym typeface="+mn-ea"/>
              </a:rPr>
              <a:t>不敏感</a:t>
            </a:r>
            <a:r>
              <a:rPr lang="zh-CN" altLang="en-US" sz="2000" dirty="0">
                <a:solidFill>
                  <a:prstClr val="black"/>
                </a:solidFill>
                <a:latin typeface="宋体" panose="02010600030101010101" pitchFamily="2" charset="-122"/>
                <a:ea typeface="宋体" panose="02010600030101010101" pitchFamily="2" charset="-122"/>
              </a:rPr>
              <a:t>）</a:t>
            </a:r>
            <a:endParaRPr lang="zh-CN" altLang="en-US" sz="2000" dirty="0">
              <a:solidFill>
                <a:prstClr val="black"/>
              </a:solidFill>
              <a:latin typeface="宋体" panose="02010600030101010101" pitchFamily="2" charset="-122"/>
              <a:ea typeface="宋体" panose="02010600030101010101" pitchFamily="2" charset="-122"/>
            </a:endParaRPr>
          </a:p>
          <a:p>
            <a:pPr lvl="2">
              <a:buFont typeface="Wingdings" panose="05000000000000000000" charset="0"/>
              <a:buChar char="Ø"/>
            </a:pPr>
            <a:r>
              <a:rPr lang="zh-CN" altLang="en-US" sz="2000" dirty="0">
                <a:solidFill>
                  <a:prstClr val="black"/>
                </a:solidFill>
                <a:latin typeface="宋体" panose="02010600030101010101" pitchFamily="2" charset="-122"/>
                <a:ea typeface="宋体" panose="02010600030101010101" pitchFamily="2" charset="-122"/>
              </a:rPr>
              <a:t>联合概率谬误</a:t>
            </a:r>
            <a:endParaRPr lang="zh-CN" altLang="en-US" sz="2000" dirty="0">
              <a:solidFill>
                <a:prstClr val="black"/>
              </a:solidFill>
              <a:latin typeface="宋体" panose="02010600030101010101" pitchFamily="2" charset="-122"/>
              <a:ea typeface="宋体" panose="02010600030101010101" pitchFamily="2" charset="-122"/>
            </a:endParaRPr>
          </a:p>
          <a:p>
            <a:pPr lvl="2">
              <a:buFont typeface="Wingdings" panose="05000000000000000000" charset="0"/>
              <a:buChar char="Ø"/>
            </a:pPr>
            <a:r>
              <a:rPr lang="zh-CN" altLang="en-US" sz="2000" dirty="0">
                <a:solidFill>
                  <a:prstClr val="black"/>
                </a:solidFill>
                <a:latin typeface="宋体" panose="02010600030101010101" pitchFamily="2" charset="-122"/>
                <a:ea typeface="宋体" panose="02010600030101010101" pitchFamily="2" charset="-122"/>
              </a:rPr>
              <a:t>样本容量偏差</a:t>
            </a:r>
            <a:endParaRPr lang="zh-CN" altLang="en-US" sz="2000" dirty="0">
              <a:solidFill>
                <a:prstClr val="black"/>
              </a:solidFill>
              <a:latin typeface="宋体" panose="02010600030101010101" pitchFamily="2" charset="-122"/>
              <a:ea typeface="宋体" panose="02010600030101010101" pitchFamily="2" charset="-122"/>
            </a:endParaRPr>
          </a:p>
          <a:p>
            <a:pPr lvl="3">
              <a:buFont typeface="Arial" panose="020B0604020202020204" pitchFamily="34" charset="0"/>
              <a:buChar char="•"/>
            </a:pPr>
            <a:r>
              <a:rPr lang="zh-CN" altLang="en-US" sz="2000" dirty="0">
                <a:solidFill>
                  <a:prstClr val="black"/>
                </a:solidFill>
                <a:latin typeface="宋体" panose="02010600030101010101" pitchFamily="2" charset="-122"/>
                <a:ea typeface="宋体" panose="02010600030101010101" pitchFamily="2" charset="-122"/>
              </a:rPr>
              <a:t>对样本规模的不敏感</a:t>
            </a:r>
            <a:endParaRPr lang="zh-CN" altLang="en-US" sz="2000" dirty="0">
              <a:solidFill>
                <a:prstClr val="black"/>
              </a:solidFill>
              <a:latin typeface="宋体" panose="02010600030101010101" pitchFamily="2" charset="-122"/>
              <a:ea typeface="宋体" panose="02010600030101010101" pitchFamily="2" charset="-122"/>
            </a:endParaRPr>
          </a:p>
          <a:p>
            <a:pPr lvl="3">
              <a:buFont typeface="Arial" panose="020B0604020202020204" pitchFamily="34" charset="0"/>
              <a:buChar char="•"/>
            </a:pPr>
            <a:r>
              <a:rPr lang="zh-CN" altLang="en-US" sz="2000" dirty="0">
                <a:solidFill>
                  <a:prstClr val="black"/>
                </a:solidFill>
                <a:latin typeface="宋体" panose="02010600030101010101" pitchFamily="2" charset="-122"/>
                <a:ea typeface="宋体" panose="02010600030101010101" pitchFamily="2" charset="-122"/>
              </a:rPr>
              <a:t>对偶然性误解</a:t>
            </a:r>
            <a:endParaRPr lang="zh-CN" altLang="en-US" sz="2000" dirty="0">
              <a:solidFill>
                <a:prstClr val="black"/>
              </a:solidFill>
              <a:latin typeface="宋体" panose="02010600030101010101" pitchFamily="2" charset="-122"/>
              <a:ea typeface="宋体" panose="02010600030101010101" pitchFamily="2" charset="-122"/>
            </a:endParaRPr>
          </a:p>
          <a:p>
            <a:pPr lvl="3">
              <a:buFont typeface="Arial" panose="020B0604020202020204" pitchFamily="34" charset="0"/>
              <a:buChar char="•"/>
            </a:pPr>
            <a:r>
              <a:rPr lang="zh-CN" altLang="en-US" sz="2000" dirty="0">
                <a:solidFill>
                  <a:prstClr val="black"/>
                </a:solidFill>
                <a:latin typeface="宋体" panose="02010600030101010101" pitchFamily="2" charset="-122"/>
                <a:ea typeface="宋体" panose="02010600030101010101" pitchFamily="2" charset="-122"/>
              </a:rPr>
              <a:t>对均值回归的误解</a:t>
            </a:r>
            <a:endParaRPr lang="zh-CN" altLang="en-US" sz="20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606" y="41292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5-2</a:t>
            </a:r>
            <a:r>
              <a:rPr lang="zh-CN" altLang="en-US" sz="2100" b="1" dirty="0">
                <a:latin typeface="宋体" panose="02010600030101010101" pitchFamily="2" charset="-122"/>
                <a:ea typeface="宋体" panose="02010600030101010101" pitchFamily="2" charset="-122"/>
              </a:rPr>
              <a:t>：身份判断</a:t>
            </a:r>
            <a:endParaRPr lang="zh-CN" altLang="en-US" sz="2100" dirty="0"/>
          </a:p>
        </p:txBody>
      </p:sp>
      <p:sp>
        <p:nvSpPr>
          <p:cNvPr id="3" name="内容占位符 2"/>
          <p:cNvSpPr>
            <a:spLocks noGrp="1"/>
          </p:cNvSpPr>
          <p:nvPr>
            <p:ph idx="1"/>
          </p:nvPr>
        </p:nvSpPr>
        <p:spPr>
          <a:xfrm>
            <a:off x="296607" y="1472286"/>
            <a:ext cx="6170771" cy="535661"/>
          </a:xfrm>
        </p:spPr>
        <p:txBody>
          <a:bodyPr>
            <a:normAutofit fontScale="92500" lnSpcReduction="20000"/>
          </a:bodyPr>
          <a:lstStyle/>
          <a:p>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个人（其中</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70</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个工程师，</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30</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个律师）中随机抽取某人，这人的信息如下：</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4" name="图片 3"/>
          <p:cNvPicPr>
            <a:picLocks noChangeAspect="1"/>
          </p:cNvPicPr>
          <p:nvPr/>
        </p:nvPicPr>
        <p:blipFill>
          <a:blip r:embed="rId1"/>
          <a:stretch>
            <a:fillRect/>
          </a:stretch>
        </p:blipFill>
        <p:spPr>
          <a:xfrm>
            <a:off x="1908175" y="1875155"/>
            <a:ext cx="2810510" cy="2508250"/>
          </a:xfrm>
          <a:prstGeom prst="rect">
            <a:avLst/>
          </a:prstGeom>
        </p:spPr>
      </p:pic>
      <p:sp>
        <p:nvSpPr>
          <p:cNvPr id="6" name="文本框 5"/>
          <p:cNvSpPr txBox="1"/>
          <p:nvPr/>
        </p:nvSpPr>
        <p:spPr>
          <a:xfrm>
            <a:off x="1908175" y="901700"/>
            <a:ext cx="4780280" cy="368300"/>
          </a:xfrm>
          <a:prstGeom prst="rect">
            <a:avLst/>
          </a:prstGeom>
          <a:noFill/>
        </p:spPr>
        <p:txBody>
          <a:bodyPr wrap="none" rtlCol="0" anchor="t">
            <a:spAutoFit/>
          </a:bodyPr>
          <a:p>
            <a:r>
              <a:rPr lang="en-US" altLang="zh-CN" b="1" dirty="0">
                <a:solidFill>
                  <a:prstClr val="black"/>
                </a:solidFill>
                <a:latin typeface="宋体" panose="02010600030101010101" pitchFamily="2" charset="-122"/>
                <a:ea typeface="宋体" panose="02010600030101010101" pitchFamily="2" charset="-122"/>
                <a:sym typeface="+mn-ea"/>
              </a:rPr>
              <a:t>——</a:t>
            </a:r>
            <a:r>
              <a:rPr lang="zh-CN" altLang="en-US" b="1" dirty="0">
                <a:solidFill>
                  <a:prstClr val="black"/>
                </a:solidFill>
                <a:latin typeface="宋体" panose="02010600030101010101" pitchFamily="2" charset="-122"/>
                <a:ea typeface="宋体" panose="02010600030101010101" pitchFamily="2" charset="-122"/>
                <a:sym typeface="+mn-ea"/>
              </a:rPr>
              <a:t>对“先验概率</a:t>
            </a:r>
            <a:r>
              <a:rPr lang="en-US" altLang="zh-CN" b="1" dirty="0">
                <a:solidFill>
                  <a:prstClr val="black"/>
                </a:solidFill>
                <a:latin typeface="宋体" panose="02010600030101010101" pitchFamily="2" charset="-122"/>
                <a:ea typeface="宋体" panose="02010600030101010101" pitchFamily="2" charset="-122"/>
                <a:sym typeface="+mn-ea"/>
              </a:rPr>
              <a:t>”</a:t>
            </a:r>
            <a:r>
              <a:rPr lang="zh-CN" altLang="en-US" b="1" dirty="0">
                <a:solidFill>
                  <a:prstClr val="black"/>
                </a:solidFill>
                <a:latin typeface="宋体" panose="02010600030101010101" pitchFamily="2" charset="-122"/>
                <a:ea typeface="宋体" panose="02010600030101010101" pitchFamily="2" charset="-122"/>
                <a:sym typeface="+mn-ea"/>
              </a:rPr>
              <a:t>不敏感（基准概率谬误）</a:t>
            </a:r>
            <a:endParaRPr lang="zh-CN" altLang="en-US" b="1"/>
          </a:p>
        </p:txBody>
      </p:sp>
      <p:sp>
        <p:nvSpPr>
          <p:cNvPr id="11" name="灯片编号占位符 10"/>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335" y="1017539"/>
            <a:ext cx="5795809" cy="642591"/>
          </a:xfrm>
        </p:spPr>
        <p:txBody>
          <a:bodyPr>
            <a:normAutofit/>
          </a:bodyPr>
          <a:lstStyle/>
          <a:p>
            <a:pPr algn="l"/>
            <a:r>
              <a:rPr lang="zh-CN" altLang="en-US" sz="2100" dirty="0">
                <a:latin typeface="宋体" panose="02010600030101010101" pitchFamily="2" charset="-122"/>
                <a:ea typeface="宋体" panose="02010600030101010101" pitchFamily="2" charset="-122"/>
              </a:rPr>
              <a:t>这人更可能是以下哪个身份？</a:t>
            </a:r>
            <a:endParaRPr lang="zh-CN" altLang="en-US" sz="2100" dirty="0"/>
          </a:p>
        </p:txBody>
      </p:sp>
      <p:pic>
        <p:nvPicPr>
          <p:cNvPr id="4"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7033" y="1874597"/>
            <a:ext cx="2239934" cy="1333843"/>
          </a:xfrm>
          <a:prstGeom prst="rect">
            <a:avLst/>
          </a:prstGeom>
        </p:spPr>
      </p:pic>
      <p:pic>
        <p:nvPicPr>
          <p:cNvPr id="5"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9603" y="1874597"/>
            <a:ext cx="2475462" cy="1333842"/>
          </a:xfrm>
          <a:prstGeom prst="rect">
            <a:avLst/>
          </a:prstGeom>
        </p:spPr>
      </p:pic>
      <p:sp>
        <p:nvSpPr>
          <p:cNvPr id="6" name="文本框 9"/>
          <p:cNvSpPr txBox="1"/>
          <p:nvPr/>
        </p:nvSpPr>
        <p:spPr>
          <a:xfrm>
            <a:off x="1002665" y="3374390"/>
            <a:ext cx="4453255" cy="64516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 工程师</a:t>
            </a:r>
            <a:r>
              <a:rPr lang="en-US" altLang="zh-CN" dirty="0">
                <a:latin typeface="宋体" panose="02010600030101010101" pitchFamily="2" charset="-122"/>
                <a:ea typeface="宋体" panose="02010600030101010101" pitchFamily="2" charset="-122"/>
              </a:rPr>
              <a:t>(50%) </a:t>
            </a:r>
            <a:endParaRPr lang="en-US" altLang="zh-CN" dirty="0">
              <a:latin typeface="宋体" panose="02010600030101010101" pitchFamily="2" charset="-122"/>
              <a:ea typeface="宋体" panose="02010600030101010101" pitchFamily="2" charset="-122"/>
            </a:endParaRPr>
          </a:p>
          <a:p>
            <a:r>
              <a:rPr lang="zh-CN" altLang="en-US"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先验基准概率被忽略</a:t>
            </a:r>
            <a:r>
              <a:rPr lang="en-US" altLang="zh-CN"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a:t>
            </a:r>
            <a:r>
              <a:rPr lang="zh-CN" altLang="en-US"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基准概率谬误</a:t>
            </a:r>
            <a:endParaRPr lang="zh-CN" altLang="en-US"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endParaRPr>
          </a:p>
        </p:txBody>
      </p:sp>
      <p:sp>
        <p:nvSpPr>
          <p:cNvPr id="7" name="文本框 9"/>
          <p:cNvSpPr txBox="1"/>
          <p:nvPr/>
        </p:nvSpPr>
        <p:spPr>
          <a:xfrm>
            <a:off x="4285264" y="3374447"/>
            <a:ext cx="1748553"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 律师</a:t>
            </a:r>
            <a:endParaRPr lang="zh-CN" altLang="en-US"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p>
            <a:fld id="{3A0DCBA0-A312-46AB-8163-AF5776386EF4}" type="slidenum">
              <a:rPr lang="zh-CN" altLang="en-US" smtClean="0"/>
            </a:fld>
            <a:endParaRPr lang="zh-CN" altLang="en-US"/>
          </a:p>
        </p:txBody>
      </p:sp>
      <p:pic>
        <p:nvPicPr>
          <p:cNvPr id="8" name="图片 7"/>
          <p:cNvPicPr>
            <a:picLocks noChangeAspect="1"/>
          </p:cNvPicPr>
          <p:nvPr/>
        </p:nvPicPr>
        <p:blipFill>
          <a:blip r:embed="rId3"/>
          <a:stretch>
            <a:fillRect/>
          </a:stretch>
        </p:blipFill>
        <p:spPr>
          <a:xfrm>
            <a:off x="857250" y="4079875"/>
            <a:ext cx="5461000" cy="260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236" y="60279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5-1</a:t>
            </a:r>
            <a:r>
              <a:rPr lang="zh-CN" altLang="en-US" sz="2100" b="1" dirty="0">
                <a:latin typeface="宋体" panose="02010600030101010101" pitchFamily="2" charset="-122"/>
                <a:ea typeface="宋体" panose="02010600030101010101" pitchFamily="2" charset="-122"/>
              </a:rPr>
              <a:t>：职业判断</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1760855" y="1487805"/>
            <a:ext cx="3209290" cy="2535555"/>
          </a:xfrm>
          <a:prstGeom prst="rect">
            <a:avLst/>
          </a:prstGeom>
        </p:spPr>
      </p:pic>
      <p:sp>
        <p:nvSpPr>
          <p:cNvPr id="8" name="灯片编号占位符 7"/>
          <p:cNvSpPr>
            <a:spLocks noGrp="1"/>
          </p:cNvSpPr>
          <p:nvPr>
            <p:ph type="sldNum" sz="quarter" idx="12"/>
          </p:nvPr>
        </p:nvSpPr>
        <p:spPr/>
        <p:txBody>
          <a:bodyPr/>
          <a:p>
            <a:fld id="{3A0DCBA0-A312-46AB-8163-AF5776386EF4}" type="slidenum">
              <a:rPr lang="zh-CN" altLang="en-US" smtClean="0"/>
            </a:fld>
            <a:endParaRPr lang="zh-CN" altLang="en-US"/>
          </a:p>
        </p:txBody>
      </p:sp>
      <p:sp>
        <p:nvSpPr>
          <p:cNvPr id="6" name="文本框 5"/>
          <p:cNvSpPr txBox="1"/>
          <p:nvPr/>
        </p:nvSpPr>
        <p:spPr>
          <a:xfrm>
            <a:off x="2891790" y="960755"/>
            <a:ext cx="2021840" cy="368300"/>
          </a:xfrm>
          <a:prstGeom prst="rect">
            <a:avLst/>
          </a:prstGeom>
          <a:noFill/>
        </p:spPr>
        <p:txBody>
          <a:bodyPr wrap="none" rtlCol="0" anchor="t">
            <a:spAutoFit/>
          </a:bodyPr>
          <a:p>
            <a:r>
              <a:rPr lang="en-US" altLang="zh-CN" b="1" dirty="0">
                <a:solidFill>
                  <a:prstClr val="black"/>
                </a:solidFill>
                <a:latin typeface="宋体" panose="02010600030101010101" pitchFamily="2" charset="-122"/>
                <a:ea typeface="宋体" panose="02010600030101010101" pitchFamily="2" charset="-122"/>
                <a:sym typeface="+mn-ea"/>
              </a:rPr>
              <a:t>——</a:t>
            </a:r>
            <a:r>
              <a:rPr lang="zh-CN" altLang="en-US" b="1" dirty="0">
                <a:solidFill>
                  <a:prstClr val="black"/>
                </a:solidFill>
                <a:latin typeface="宋体" panose="02010600030101010101" pitchFamily="2" charset="-122"/>
                <a:ea typeface="宋体" panose="02010600030101010101" pitchFamily="2" charset="-122"/>
                <a:sym typeface="+mn-ea"/>
              </a:rPr>
              <a:t>联合概率谬误</a:t>
            </a:r>
            <a:endParaRPr lang="zh-CN" altLang="en-US" b="1" dirty="0">
              <a:solidFill>
                <a:prstClr val="black"/>
              </a:solidFill>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5861" y="642795"/>
            <a:ext cx="6170772" cy="856986"/>
          </a:xfrm>
        </p:spPr>
        <p:txBody>
          <a:bodyPr>
            <a:normAutofit/>
          </a:bodyPr>
          <a:lstStyle/>
          <a:p>
            <a:pPr algn="l"/>
            <a:r>
              <a:rPr lang="zh-CN" altLang="en-US" sz="2100" dirty="0">
                <a:latin typeface="宋体" panose="02010600030101010101" pitchFamily="2" charset="-122"/>
                <a:ea typeface="宋体" panose="02010600030101010101" pitchFamily="2" charset="-122"/>
              </a:rPr>
              <a:t>琳达更可能是以下哪个身份？</a:t>
            </a:r>
            <a:endParaRPr lang="zh-CN" altLang="en-US" sz="2100"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8280" y="1553302"/>
            <a:ext cx="2072226" cy="1673566"/>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5165" y="1499744"/>
            <a:ext cx="2177193" cy="1673566"/>
          </a:xfrm>
          <a:prstGeom prst="rect">
            <a:avLst/>
          </a:prstGeom>
        </p:spPr>
      </p:pic>
      <p:sp>
        <p:nvSpPr>
          <p:cNvPr id="9" name="文本框 9"/>
          <p:cNvSpPr txBox="1"/>
          <p:nvPr/>
        </p:nvSpPr>
        <p:spPr>
          <a:xfrm>
            <a:off x="803673" y="3374297"/>
            <a:ext cx="1748310" cy="36830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 银行出纳员</a:t>
            </a:r>
            <a:endParaRPr lang="zh-CN" altLang="en-US" dirty="0">
              <a:latin typeface="宋体" panose="02010600030101010101" pitchFamily="2" charset="-122"/>
              <a:ea typeface="宋体" panose="02010600030101010101" pitchFamily="2" charset="-122"/>
            </a:endParaRPr>
          </a:p>
        </p:txBody>
      </p:sp>
      <p:sp>
        <p:nvSpPr>
          <p:cNvPr id="10" name="文本框 10"/>
          <p:cNvSpPr txBox="1"/>
          <p:nvPr/>
        </p:nvSpPr>
        <p:spPr>
          <a:xfrm>
            <a:off x="3390900" y="3374390"/>
            <a:ext cx="3059430" cy="92202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银行出纳员和女权运动者</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sym typeface="+mn-ea"/>
              </a:rPr>
              <a:t>（</a:t>
            </a:r>
            <a:r>
              <a:rPr lang="en-US" altLang="zh-CN" dirty="0">
                <a:latin typeface="宋体" panose="02010600030101010101" pitchFamily="2" charset="-122"/>
                <a:ea typeface="宋体" panose="02010600030101010101" pitchFamily="2" charset="-122"/>
                <a:sym typeface="+mn-ea"/>
              </a:rPr>
              <a:t>90%</a:t>
            </a:r>
            <a:r>
              <a:rPr lang="zh-CN" altLang="en-US" dirty="0">
                <a:latin typeface="宋体" panose="02010600030101010101" pitchFamily="2" charset="-122"/>
                <a:ea typeface="宋体" panose="02010600030101010101" pitchFamily="2" charset="-122"/>
                <a:sym typeface="+mn-ea"/>
              </a:rPr>
              <a:t>）</a:t>
            </a:r>
            <a:r>
              <a:rPr lang="en-US" altLang="zh-CN" dirty="0">
                <a:latin typeface="宋体" panose="02010600030101010101" pitchFamily="2" charset="-122"/>
                <a:ea typeface="宋体" panose="02010600030101010101" pitchFamily="2" charset="-122"/>
                <a:sym typeface="+mn-ea"/>
              </a:rPr>
              <a:t>→</a:t>
            </a:r>
            <a:r>
              <a:rPr lang="zh-CN" altLang="en-US" b="1" dirty="0">
                <a:solidFill>
                  <a:schemeClr val="accent1"/>
                </a:solidFill>
                <a:effectLst/>
                <a:latin typeface="宋体" panose="02010600030101010101" pitchFamily="2" charset="-122"/>
                <a:ea typeface="宋体" panose="02010600030101010101" pitchFamily="2" charset="-122"/>
                <a:sym typeface="+mn-ea"/>
              </a:rPr>
              <a:t>联合谬误</a:t>
            </a:r>
            <a:endParaRPr lang="en-US" altLang="zh-CN"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
        <p:nvSpPr>
          <p:cNvPr id="3" name="灯片编号占位符 2"/>
          <p:cNvSpPr>
            <a:spLocks noGrp="1"/>
          </p:cNvSpPr>
          <p:nvPr>
            <p:ph type="sldNum" sz="quarter" idx="12"/>
          </p:nvPr>
        </p:nvSpPr>
        <p:spPr/>
        <p:txBody>
          <a:bodyPr/>
          <a:p>
            <a:fld id="{3A0DCBA0-A312-46AB-8163-AF5776386EF4}" type="slidenum">
              <a:rPr lang="zh-CN" altLang="en-US" smtClean="0"/>
            </a:fld>
            <a:endParaRPr lang="zh-CN" altLang="en-US"/>
          </a:p>
        </p:txBody>
      </p:sp>
      <p:pic>
        <p:nvPicPr>
          <p:cNvPr id="4" name="图片 3"/>
          <p:cNvPicPr>
            <a:picLocks noChangeAspect="1"/>
          </p:cNvPicPr>
          <p:nvPr/>
        </p:nvPicPr>
        <p:blipFill>
          <a:blip r:embed="rId3"/>
          <a:stretch>
            <a:fillRect/>
          </a:stretch>
        </p:blipFill>
        <p:spPr>
          <a:xfrm>
            <a:off x="546735" y="4081145"/>
            <a:ext cx="5903595" cy="489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146685" y="2451100"/>
            <a:ext cx="6709410" cy="1934210"/>
          </a:xfrm>
          <a:prstGeom prst="rect">
            <a:avLst/>
          </a:prstGeom>
        </p:spPr>
      </p:pic>
      <p:pic>
        <p:nvPicPr>
          <p:cNvPr id="3" name="图片 2"/>
          <p:cNvPicPr>
            <a:picLocks noChangeAspect="1"/>
          </p:cNvPicPr>
          <p:nvPr/>
        </p:nvPicPr>
        <p:blipFill>
          <a:blip r:embed="rId2"/>
          <a:stretch>
            <a:fillRect/>
          </a:stretch>
        </p:blipFill>
        <p:spPr>
          <a:xfrm>
            <a:off x="869950" y="173355"/>
            <a:ext cx="4953635" cy="2216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59105" y="1413510"/>
            <a:ext cx="6157595" cy="2971800"/>
          </a:xfrm>
          <a:prstGeom prst="rect">
            <a:avLst/>
          </a:prstGeom>
        </p:spPr>
      </p:pic>
      <p:sp>
        <p:nvSpPr>
          <p:cNvPr id="7" name="标题 1"/>
          <p:cNvSpPr>
            <a:spLocks noGrp="1"/>
          </p:cNvSpPr>
          <p:nvPr>
            <p:ph type="title"/>
          </p:nvPr>
        </p:nvSpPr>
        <p:spPr>
          <a:xfrm>
            <a:off x="561340" y="688975"/>
            <a:ext cx="5325110" cy="857250"/>
          </a:xfrm>
        </p:spPr>
        <p:txBody>
          <a:bodyPr>
            <a:normAutofit/>
          </a:bodyPr>
          <a:p>
            <a:pPr algn="l"/>
            <a:r>
              <a:rPr lang="zh-CN" altLang="en-US" sz="2800" b="1" dirty="0">
                <a:latin typeface="宋体" panose="02010600030101010101" pitchFamily="2" charset="-122"/>
                <a:ea typeface="宋体" panose="02010600030101010101" pitchFamily="2" charset="-122"/>
              </a:rPr>
              <a:t>样本容量偏差</a:t>
            </a:r>
            <a:endParaRPr lang="zh-CN" altLang="en-US" sz="2800" b="1" dirty="0">
              <a:latin typeface="宋体" panose="02010600030101010101" pitchFamily="2" charset="-122"/>
              <a:ea typeface="宋体" panose="02010600030101010101" pitchFamily="2" charset="-122"/>
            </a:endParaRPr>
          </a:p>
        </p:txBody>
      </p:sp>
      <p:sp>
        <p:nvSpPr>
          <p:cNvPr id="8" name="矩形 7"/>
          <p:cNvSpPr/>
          <p:nvPr/>
        </p:nvSpPr>
        <p:spPr>
          <a:xfrm>
            <a:off x="0" y="1268919"/>
            <a:ext cx="395536"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1731" y="471980"/>
            <a:ext cx="6170772" cy="856986"/>
          </a:xfrm>
        </p:spPr>
        <p:txBody>
          <a:bodyPr>
            <a:normAutofit/>
          </a:bodyPr>
          <a:lstStyle/>
          <a:p>
            <a:pPr algn="l"/>
            <a:r>
              <a:rPr lang="zh-CN" altLang="en-US" sz="2400" b="1" dirty="0">
                <a:latin typeface="宋体" panose="02010600030101010101" pitchFamily="2" charset="-122"/>
                <a:ea typeface="宋体" panose="02010600030101010101" pitchFamily="2" charset="-122"/>
              </a:rPr>
              <a:t>小数定律 </a:t>
            </a:r>
            <a:r>
              <a:rPr lang="en-US" altLang="zh-CN" sz="2400" b="1" i="1" dirty="0">
                <a:latin typeface="Times New Roman" panose="02020603050405020304" pitchFamily="18" charset="0"/>
                <a:ea typeface="宋体" panose="02010600030101010101" pitchFamily="2" charset="-122"/>
                <a:cs typeface="Times New Roman" panose="02020603050405020304" pitchFamily="18" charset="0"/>
              </a:rPr>
              <a:t>Law of small numbers</a:t>
            </a:r>
            <a:endParaRPr lang="en-US" altLang="zh-CN" sz="24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idx="1"/>
          </p:nvPr>
        </p:nvSpPr>
        <p:spPr>
          <a:xfrm>
            <a:off x="342900" y="1180465"/>
            <a:ext cx="6170930" cy="3439160"/>
          </a:xfrm>
        </p:spPr>
        <p:txBody>
          <a:bodyPr>
            <a:normAutofit lnSpcReduction="20000"/>
          </a:bodyPr>
          <a:lstStyle/>
          <a:p>
            <a:pPr marL="0" indent="0">
              <a:buNone/>
            </a:pPr>
            <a:endParaRPr lang="en-US" altLang="zh-CN" sz="1800" dirty="0">
              <a:latin typeface="宋体" panose="02010600030101010101" pitchFamily="2" charset="-122"/>
              <a:ea typeface="宋体" panose="02010600030101010101" pitchFamily="2" charset="-122"/>
            </a:endParaRPr>
          </a:p>
          <a:p>
            <a:pPr lvl="0">
              <a:buFont typeface="Arial" panose="020B0604020202020204" pitchFamily="34" charset="0"/>
              <a:buChar char="•"/>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扔</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次硬币出现</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次正面和</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次反面的可能性与扔</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1000</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次硬币出现</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500</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次正面和</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500</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次反面的可能性，</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哪个更大？</a:t>
            </a:r>
            <a:endParaRPr lang="zh-CN" altLang="en-US" sz="2800" dirty="0">
              <a:latin typeface="宋体" panose="02010600030101010101" pitchFamily="2" charset="-122"/>
              <a:ea typeface="宋体" panose="02010600030101010101" pitchFamily="2" charset="-122"/>
              <a:cs typeface="宋体" panose="02010600030101010101" pitchFamily="2" charset="-122"/>
              <a:sym typeface="+mn-ea"/>
            </a:endParaRPr>
          </a:p>
          <a:p>
            <a:pPr lvl="0">
              <a:buFont typeface="Arial" panose="020B0604020202020204" pitchFamily="34" charset="0"/>
              <a:buChar char="•"/>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扔</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次硬币，出现</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H-T-H-T-H-T,</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或</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H-H-H-T-T-T</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的概率</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哪个更高</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dirty="0">
              <a:latin typeface="宋体" panose="02010600030101010101" pitchFamily="2" charset="-122"/>
              <a:ea typeface="宋体" panose="02010600030101010101" pitchFamily="2" charset="-122"/>
              <a:cs typeface="宋体" panose="02010600030101010101" pitchFamily="2" charset="-122"/>
              <a:sym typeface="+mn-ea"/>
            </a:endParaRPr>
          </a:p>
          <a:p>
            <a:pPr lvl="1">
              <a:buFont typeface="Arial" panose="020B0604020202020204" pitchFamily="34" charset="0"/>
              <a:buChar char="•"/>
            </a:pP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a:p>
            <a:pPr marL="0" lvl="1">
              <a:buFont typeface="Arial" panose="020B0604020202020204" pitchFamily="34" charset="0"/>
              <a:buChar char="•"/>
            </a:pPr>
            <a:r>
              <a:rPr lang="zh-CN" altLang="en-US" sz="2000" b="1" dirty="0">
                <a:solidFill>
                  <a:schemeClr val="accent1"/>
                </a:solidFill>
                <a:effectLst>
                  <a:outerShdw blurRad="38100" dist="25400" dir="5400000" algn="ctr" rotWithShape="0">
                    <a:srgbClr val="6E747A">
                      <a:alpha val="43000"/>
                    </a:srgbClr>
                  </a:outerShdw>
                </a:effectLst>
                <a:ea typeface="宋体" panose="02010600030101010101" pitchFamily="2" charset="-122"/>
                <a:cs typeface="Times New Roman" panose="02020603050405020304" pitchFamily="18" charset="0"/>
                <a:sym typeface="+mn-ea"/>
              </a:rPr>
              <a:t>小数定律</a:t>
            </a:r>
            <a:r>
              <a:rPr lang="zh-CN" altLang="en-US" sz="2000" dirty="0">
                <a:ea typeface="宋体" panose="02010600030101010101" pitchFamily="2" charset="-122"/>
                <a:cs typeface="Times New Roman" panose="02020603050405020304" pitchFamily="18" charset="0"/>
                <a:sym typeface="+mn-ea"/>
              </a:rPr>
              <a:t>：人们时常忽视样本规模的大小，直觉地认为小样本和大样本有相同类型的概率分布、一样都</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具有代表性。</a:t>
            </a:r>
            <a:endParaRPr lang="zh-CN" altLang="en-US" sz="2000" dirty="0">
              <a:latin typeface="宋体" panose="02010600030101010101" pitchFamily="2" charset="-122"/>
              <a:ea typeface="宋体" panose="02010600030101010101" pitchFamily="2" charset="-122"/>
              <a:cs typeface="宋体" panose="02010600030101010101" pitchFamily="2" charset="-122"/>
              <a:sym typeface="+mn-ea"/>
            </a:endParaRPr>
          </a:p>
          <a:p>
            <a:pPr marL="0" lvl="1">
              <a:buFont typeface="Arial" panose="020B0604020202020204" pitchFamily="34" charset="0"/>
              <a:buChar char="•"/>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局部代表性</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sym typeface="+mn-ea"/>
              </a:rPr>
              <a:t>local representativeness</a:t>
            </a:r>
            <a:r>
              <a:rPr lang="zh-CN" altLang="en-US" sz="2000" i="1" dirty="0">
                <a:latin typeface="Times New Roman" panose="02020603050405020304" pitchFamily="18" charset="0"/>
                <a:ea typeface="宋体" panose="02010600030101010101" pitchFamily="2" charset="-122"/>
                <a:cs typeface="Times New Roman" panose="02020603050405020304" pitchFamily="18" charset="0"/>
                <a:sym typeface="+mn-ea"/>
              </a:rPr>
              <a:t>将导致行为偏差</a:t>
            </a:r>
            <a:endParaRPr lang="en-US" altLang="zh-CN" sz="2000" b="1" i="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a:buFont typeface="Arial" panose="020B0604020202020204" pitchFamily="34" charset="0"/>
              <a:buChar char="•"/>
            </a:pPr>
            <a:endParaRPr lang="en-US" altLang="zh-CN" sz="2000" dirty="0">
              <a:solidFill>
                <a:prstClr val="black"/>
              </a:solidFill>
              <a:latin typeface="宋体" panose="02010600030101010101" pitchFamily="2" charset="-122"/>
              <a:ea typeface="宋体" panose="02010600030101010101" pitchFamily="2" charset="-122"/>
            </a:endParaRPr>
          </a:p>
          <a:p>
            <a:pPr lvl="1">
              <a:buFont typeface="Arial" panose="020B0604020202020204" pitchFamily="34" charset="0"/>
              <a:buChar char="•"/>
            </a:pPr>
            <a:endParaRPr lang="zh-CN" altLang="en-US" sz="20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文本框 3"/>
          <p:cNvSpPr txBox="1"/>
          <p:nvPr/>
        </p:nvSpPr>
        <p:spPr>
          <a:xfrm>
            <a:off x="2760980" y="951230"/>
            <a:ext cx="2711450" cy="368300"/>
          </a:xfrm>
          <a:prstGeom prst="rect">
            <a:avLst/>
          </a:prstGeom>
          <a:noFill/>
        </p:spPr>
        <p:txBody>
          <a:bodyPr wrap="none" rtlCol="0" anchor="t">
            <a:spAutoFit/>
          </a:bodyPr>
          <a:p>
            <a:r>
              <a:rPr lang="en-US" altLang="zh-CN" b="1" dirty="0">
                <a:solidFill>
                  <a:prstClr val="black"/>
                </a:solidFill>
                <a:latin typeface="宋体" panose="02010600030101010101" pitchFamily="2" charset="-122"/>
                <a:ea typeface="宋体" panose="02010600030101010101" pitchFamily="2" charset="-122"/>
                <a:sym typeface="+mn-ea"/>
              </a:rPr>
              <a:t>——</a:t>
            </a:r>
            <a:r>
              <a:rPr lang="zh-CN" altLang="en-US" b="1" dirty="0">
                <a:solidFill>
                  <a:prstClr val="black"/>
                </a:solidFill>
                <a:latin typeface="宋体" panose="02010600030101010101" pitchFamily="2" charset="-122"/>
                <a:ea typeface="宋体" panose="02010600030101010101" pitchFamily="2" charset="-122"/>
                <a:sym typeface="+mn-ea"/>
              </a:rPr>
              <a:t>对样本规模的不敏感</a:t>
            </a:r>
            <a:endParaRPr lang="zh-CN" altLang="en-US" b="1"/>
          </a:p>
        </p:txBody>
      </p:sp>
      <p:sp>
        <p:nvSpPr>
          <p:cNvPr id="6" name="灯片编号占位符 5"/>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556" y="47198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实验：赌徒谬误</a:t>
            </a:r>
            <a:r>
              <a:rPr lang="en-US" altLang="zh-CN" sz="2100" b="1" i="1" dirty="0">
                <a:latin typeface="Times New Roman" panose="02020603050405020304" pitchFamily="18" charset="0"/>
                <a:ea typeface="宋体" panose="02010600030101010101" pitchFamily="2" charset="-122"/>
                <a:cs typeface="Times New Roman" panose="02020603050405020304" pitchFamily="18" charset="0"/>
              </a:rPr>
              <a:t>Gambler's fallacy</a:t>
            </a:r>
            <a:endParaRPr lang="en-US" altLang="zh-CN" sz="21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idx="1"/>
          </p:nvPr>
        </p:nvSpPr>
        <p:spPr>
          <a:xfrm>
            <a:off x="296545" y="1504315"/>
            <a:ext cx="2437765" cy="2983230"/>
          </a:xfrm>
        </p:spPr>
        <p:txBody>
          <a:bodyPr>
            <a:normAutofit/>
          </a:bodyPr>
          <a:lstStyle/>
          <a:p>
            <a:r>
              <a:rPr lang="zh-CN" altLang="en-US" sz="1800" dirty="0">
                <a:ea typeface="宋体" panose="02010600030101010101" pitchFamily="2" charset="-122"/>
                <a:cs typeface="Times New Roman" panose="02020603050405020304" pitchFamily="18" charset="0"/>
              </a:rPr>
              <a:t>如果前面连续八次都是头像（</a:t>
            </a:r>
            <a:r>
              <a:rPr lang="en-US" altLang="zh-CN" sz="1800" dirty="0">
                <a:ea typeface="宋体" panose="02010600030101010101" pitchFamily="2" charset="-122"/>
                <a:cs typeface="Times New Roman" panose="02020603050405020304" pitchFamily="18" charset="0"/>
              </a:rPr>
              <a:t>H</a:t>
            </a:r>
            <a:r>
              <a:rPr lang="zh-CN" altLang="en-US" sz="1800" dirty="0">
                <a:ea typeface="宋体" panose="02010600030101010101" pitchFamily="2" charset="-122"/>
                <a:cs typeface="Times New Roman" panose="02020603050405020304" pitchFamily="18" charset="0"/>
              </a:rPr>
              <a:t>），现在要对第九次下赌，你是赌头像还是赌另一面字呢？</a:t>
            </a:r>
            <a:endParaRPr lang="zh-CN" altLang="en-US" sz="1800" dirty="0">
              <a:ea typeface="宋体" panose="02010600030101010101" pitchFamily="2" charset="-122"/>
              <a:cs typeface="Times New Roman" panose="02020603050405020304" pitchFamily="18" charset="0"/>
            </a:endParaRPr>
          </a:p>
          <a:p>
            <a:endParaRPr lang="zh-CN" altLang="en-US" sz="1800" dirty="0">
              <a:ea typeface="宋体" panose="02010600030101010101" pitchFamily="2" charset="-122"/>
              <a:cs typeface="Times New Roman" panose="02020603050405020304" pitchFamily="18" charset="0"/>
            </a:endParaRPr>
          </a:p>
          <a:p>
            <a:r>
              <a:rPr lang="en-US" altLang="zh-CN" sz="1800" dirty="0">
                <a:ea typeface="宋体" panose="02010600030101010101" pitchFamily="2" charset="-122"/>
                <a:cs typeface="Times New Roman" panose="02020603050405020304" pitchFamily="18" charset="0"/>
              </a:rPr>
              <a:t>Tips: </a:t>
            </a:r>
            <a:r>
              <a:rPr lang="zh-CN" altLang="en-US" sz="1800" dirty="0">
                <a:ea typeface="宋体" panose="02010600030101010101" pitchFamily="2" charset="-122"/>
                <a:cs typeface="Times New Roman" panose="02020603050405020304" pitchFamily="18" charset="0"/>
              </a:rPr>
              <a:t>独立随机过程即无任何逻辑关系也没有记忆。</a:t>
            </a:r>
            <a:endParaRPr lang="zh-CN" altLang="en-US" sz="1800" dirty="0">
              <a:ea typeface="宋体" panose="02010600030101010101" pitchFamily="2" charset="-122"/>
              <a:cs typeface="Times New Roman" panose="02020603050405020304" pitchFamily="18" charset="0"/>
            </a:endParaRPr>
          </a:p>
          <a:p>
            <a:endParaRPr lang="zh-CN" altLang="en-US"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graphicFrame>
        <p:nvGraphicFramePr>
          <p:cNvPr id="6" name="Group 125"/>
          <p:cNvGraphicFramePr>
            <a:graphicFrameLocks noGrp="1"/>
          </p:cNvGraphicFramePr>
          <p:nvPr>
            <p:custDataLst>
              <p:tags r:id="rId1"/>
            </p:custDataLst>
          </p:nvPr>
        </p:nvGraphicFramePr>
        <p:xfrm>
          <a:off x="2772304" y="1346104"/>
          <a:ext cx="3383280" cy="3378200"/>
        </p:xfrm>
        <a:graphic>
          <a:graphicData uri="http://schemas.openxmlformats.org/drawingml/2006/table">
            <a:tbl>
              <a:tblPr/>
              <a:tblGrid>
                <a:gridCol w="2102485"/>
                <a:gridCol w="1280795"/>
              </a:tblGrid>
              <a:tr h="337820">
                <a:tc grid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连续抛掷得到头像（</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H</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）的概率</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33782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银币出现的顺序</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概率</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782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H</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1/2</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782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HH</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1/4</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782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HHH</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1/8</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782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HHHH</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1/16</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782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HHHHH</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1/32</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782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HHHHHH</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1/64</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782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HHHHHHH</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1/128</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782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HHHHHHHH</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1/256</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64" marR="68564" marT="34278" marB="3427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文本框 3"/>
          <p:cNvSpPr txBox="1"/>
          <p:nvPr/>
        </p:nvSpPr>
        <p:spPr>
          <a:xfrm>
            <a:off x="2734310" y="861695"/>
            <a:ext cx="2251710" cy="368300"/>
          </a:xfrm>
          <a:prstGeom prst="rect">
            <a:avLst/>
          </a:prstGeom>
          <a:noFill/>
        </p:spPr>
        <p:txBody>
          <a:bodyPr wrap="none" rtlCol="0" anchor="t">
            <a:spAutoFit/>
          </a:bodyPr>
          <a:p>
            <a:r>
              <a:rPr lang="en-US" altLang="zh-CN" b="1" dirty="0">
                <a:solidFill>
                  <a:prstClr val="black"/>
                </a:solidFill>
                <a:latin typeface="宋体" panose="02010600030101010101" pitchFamily="2" charset="-122"/>
                <a:ea typeface="宋体" panose="02010600030101010101" pitchFamily="2" charset="-122"/>
                <a:sym typeface="+mn-ea"/>
              </a:rPr>
              <a:t>——</a:t>
            </a:r>
            <a:r>
              <a:rPr lang="zh-CN" altLang="en-US" b="1" dirty="0">
                <a:solidFill>
                  <a:prstClr val="black"/>
                </a:solidFill>
                <a:latin typeface="宋体" panose="02010600030101010101" pitchFamily="2" charset="-122"/>
                <a:ea typeface="宋体" panose="02010600030101010101" pitchFamily="2" charset="-122"/>
                <a:sym typeface="+mn-ea"/>
              </a:rPr>
              <a:t>对偶然性的误解</a:t>
            </a:r>
            <a:endParaRPr lang="zh-CN" altLang="en-US" b="1"/>
          </a:p>
        </p:txBody>
      </p:sp>
      <p:sp>
        <p:nvSpPr>
          <p:cNvPr id="8" name="灯片编号占位符 7"/>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451" y="32593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热手效应</a:t>
            </a:r>
            <a:r>
              <a:rPr lang="en-US" altLang="zh-CN" sz="2100" b="1" i="1" dirty="0">
                <a:latin typeface="Times New Roman" panose="02020603050405020304" pitchFamily="18" charset="0"/>
                <a:ea typeface="宋体" panose="02010600030101010101" pitchFamily="2" charset="-122"/>
                <a:cs typeface="Times New Roman" panose="02020603050405020304" pitchFamily="18" charset="0"/>
              </a:rPr>
              <a:t>Hot-hand effect</a:t>
            </a:r>
            <a:endParaRPr lang="en-US" altLang="zh-CN" sz="21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idx="1"/>
          </p:nvPr>
        </p:nvSpPr>
        <p:spPr>
          <a:xfrm>
            <a:off x="450850" y="3934460"/>
            <a:ext cx="6170930" cy="985520"/>
          </a:xfrm>
        </p:spPr>
        <p:txBody>
          <a:bodyPr>
            <a:normAutofit/>
          </a:bodyPr>
          <a:lstStyle/>
          <a:p>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对偶然性误解的另一个重要表现是误将一个由随机过程产生的结果看作是一个具有特殊规律的事件。</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charset="0"/>
              <a:buChar char="Ø"/>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将小样本事件的结果进行了过度外推</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7" name="文本框 6"/>
          <p:cNvSpPr txBox="1"/>
          <p:nvPr/>
        </p:nvSpPr>
        <p:spPr>
          <a:xfrm>
            <a:off x="2829560" y="641985"/>
            <a:ext cx="2251710" cy="368300"/>
          </a:xfrm>
          <a:prstGeom prst="rect">
            <a:avLst/>
          </a:prstGeom>
          <a:noFill/>
        </p:spPr>
        <p:txBody>
          <a:bodyPr wrap="none" rtlCol="0" anchor="t">
            <a:spAutoFit/>
          </a:bodyPr>
          <a:p>
            <a:r>
              <a:rPr lang="en-US" altLang="zh-CN" b="1" dirty="0">
                <a:solidFill>
                  <a:prstClr val="black"/>
                </a:solidFill>
                <a:latin typeface="宋体" panose="02010600030101010101" pitchFamily="2" charset="-122"/>
                <a:ea typeface="宋体" panose="02010600030101010101" pitchFamily="2" charset="-122"/>
                <a:sym typeface="+mn-ea"/>
              </a:rPr>
              <a:t>——</a:t>
            </a:r>
            <a:r>
              <a:rPr lang="zh-CN" altLang="en-US" b="1" dirty="0">
                <a:solidFill>
                  <a:prstClr val="black"/>
                </a:solidFill>
                <a:latin typeface="宋体" panose="02010600030101010101" pitchFamily="2" charset="-122"/>
                <a:ea typeface="宋体" panose="02010600030101010101" pitchFamily="2" charset="-122"/>
                <a:sym typeface="+mn-ea"/>
              </a:rPr>
              <a:t>对偶然性的误解</a:t>
            </a:r>
            <a:endParaRPr lang="zh-CN" altLang="en-US" b="1"/>
          </a:p>
        </p:txBody>
      </p:sp>
      <p:sp>
        <p:nvSpPr>
          <p:cNvPr id="8" name="文本框 7"/>
          <p:cNvSpPr txBox="1"/>
          <p:nvPr/>
        </p:nvSpPr>
        <p:spPr>
          <a:xfrm>
            <a:off x="2012315" y="2900680"/>
            <a:ext cx="2316480" cy="460375"/>
          </a:xfrm>
          <a:prstGeom prst="rect">
            <a:avLst/>
          </a:prstGeom>
          <a:noFill/>
        </p:spPr>
        <p:txBody>
          <a:bodyPr wrap="none" rtlCol="0" anchor="t">
            <a:spAutoFit/>
          </a:bodyPr>
          <a:p>
            <a:r>
              <a:rPr lang="zh-CN" altLang="en-US" sz="2400" dirty="0">
                <a:latin typeface="宋体" panose="02010600030101010101" pitchFamily="2" charset="-122"/>
                <a:ea typeface="宋体" panose="02010600030101010101" pitchFamily="2" charset="-122"/>
                <a:sym typeface="+mn-ea"/>
              </a:rPr>
              <a:t>运气还是天赋？</a:t>
            </a:r>
            <a:endParaRPr lang="zh-CN" altLang="en-US" sz="2400"/>
          </a:p>
        </p:txBody>
      </p:sp>
      <p:sp>
        <p:nvSpPr>
          <p:cNvPr id="10" name="灯片编号占位符 9"/>
          <p:cNvSpPr>
            <a:spLocks noGrp="1"/>
          </p:cNvSpPr>
          <p:nvPr>
            <p:ph type="sldNum" sz="quarter" idx="12"/>
          </p:nvPr>
        </p:nvSpPr>
        <p:spPr/>
        <p:txBody>
          <a:bodyPr/>
          <a:p>
            <a:fld id="{3A0DCBA0-A312-46AB-8163-AF5776386EF4}"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50850" y="1010285"/>
            <a:ext cx="5708650" cy="2924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p:nvPr/>
        </p:nvGrpSpPr>
        <p:grpSpPr>
          <a:xfrm rot="5400000">
            <a:off x="2655614" y="2199192"/>
            <a:ext cx="1666723" cy="2191919"/>
            <a:chOff x="1078816" y="964066"/>
            <a:chExt cx="2222812" cy="2923236"/>
          </a:xfrm>
        </p:grpSpPr>
        <p:sp>
          <p:nvSpPr>
            <p:cNvPr id="21" name="Freeform 7"/>
            <p:cNvSpPr/>
            <p:nvPr/>
          </p:nvSpPr>
          <p:spPr bwMode="auto">
            <a:xfrm>
              <a:off x="1078816" y="2540257"/>
              <a:ext cx="696716" cy="1019561"/>
            </a:xfrm>
            <a:custGeom>
              <a:avLst/>
              <a:gdLst>
                <a:gd name="T0" fmla="*/ 94 w 375"/>
                <a:gd name="T1" fmla="*/ 0 h 549"/>
                <a:gd name="T2" fmla="*/ 11 w 375"/>
                <a:gd name="T3" fmla="*/ 12 h 549"/>
                <a:gd name="T4" fmla="*/ 0 w 375"/>
                <a:gd name="T5" fmla="*/ 127 h 549"/>
                <a:gd name="T6" fmla="*/ 174 w 375"/>
                <a:gd name="T7" fmla="*/ 549 h 549"/>
                <a:gd name="T8" fmla="*/ 375 w 375"/>
                <a:gd name="T9" fmla="*/ 280 h 549"/>
                <a:gd name="T10" fmla="*/ 94 w 375"/>
                <a:gd name="T11" fmla="*/ 0 h 549"/>
              </a:gdLst>
              <a:ahLst/>
              <a:cxnLst>
                <a:cxn ang="0">
                  <a:pos x="T0" y="T1"/>
                </a:cxn>
                <a:cxn ang="0">
                  <a:pos x="T2" y="T3"/>
                </a:cxn>
                <a:cxn ang="0">
                  <a:pos x="T4" y="T5"/>
                </a:cxn>
                <a:cxn ang="0">
                  <a:pos x="T6" y="T7"/>
                </a:cxn>
                <a:cxn ang="0">
                  <a:pos x="T8" y="T9"/>
                </a:cxn>
                <a:cxn ang="0">
                  <a:pos x="T10" y="T11"/>
                </a:cxn>
              </a:cxnLst>
              <a:rect l="0" t="0" r="r" b="b"/>
              <a:pathLst>
                <a:path w="375" h="549">
                  <a:moveTo>
                    <a:pt x="94" y="0"/>
                  </a:moveTo>
                  <a:cubicBezTo>
                    <a:pt x="65" y="0"/>
                    <a:pt x="37" y="4"/>
                    <a:pt x="11" y="12"/>
                  </a:cubicBezTo>
                  <a:cubicBezTo>
                    <a:pt x="3" y="49"/>
                    <a:pt x="0" y="87"/>
                    <a:pt x="0" y="127"/>
                  </a:cubicBezTo>
                  <a:cubicBezTo>
                    <a:pt x="0" y="291"/>
                    <a:pt x="66" y="441"/>
                    <a:pt x="174" y="549"/>
                  </a:cubicBezTo>
                  <a:cubicBezTo>
                    <a:pt x="290" y="514"/>
                    <a:pt x="375" y="407"/>
                    <a:pt x="375" y="280"/>
                  </a:cubicBezTo>
                  <a:cubicBezTo>
                    <a:pt x="375" y="125"/>
                    <a:pt x="249" y="0"/>
                    <a:pt x="94" y="0"/>
                  </a:cubicBezTo>
                  <a:close/>
                </a:path>
              </a:pathLst>
            </a:cu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22" name="Freeform 8"/>
            <p:cNvSpPr/>
            <p:nvPr/>
          </p:nvSpPr>
          <p:spPr bwMode="auto">
            <a:xfrm>
              <a:off x="1088093" y="2231327"/>
              <a:ext cx="600234" cy="615077"/>
            </a:xfrm>
            <a:custGeom>
              <a:avLst/>
              <a:gdLst>
                <a:gd name="T0" fmla="*/ 158 w 323"/>
                <a:gd name="T1" fmla="*/ 0 h 331"/>
                <a:gd name="T2" fmla="*/ 51 w 323"/>
                <a:gd name="T3" fmla="*/ 38 h 331"/>
                <a:gd name="T4" fmla="*/ 0 w 323"/>
                <a:gd name="T5" fmla="*/ 216 h 331"/>
                <a:gd name="T6" fmla="*/ 158 w 323"/>
                <a:gd name="T7" fmla="*/ 331 h 331"/>
                <a:gd name="T8" fmla="*/ 323 w 323"/>
                <a:gd name="T9" fmla="*/ 166 h 331"/>
                <a:gd name="T10" fmla="*/ 158 w 323"/>
                <a:gd name="T11" fmla="*/ 0 h 331"/>
              </a:gdLst>
              <a:ahLst/>
              <a:cxnLst>
                <a:cxn ang="0">
                  <a:pos x="T0" y="T1"/>
                </a:cxn>
                <a:cxn ang="0">
                  <a:pos x="T2" y="T3"/>
                </a:cxn>
                <a:cxn ang="0">
                  <a:pos x="T4" y="T5"/>
                </a:cxn>
                <a:cxn ang="0">
                  <a:pos x="T6" y="T7"/>
                </a:cxn>
                <a:cxn ang="0">
                  <a:pos x="T8" y="T9"/>
                </a:cxn>
                <a:cxn ang="0">
                  <a:pos x="T10" y="T11"/>
                </a:cxn>
              </a:cxnLst>
              <a:rect l="0" t="0" r="r" b="b"/>
              <a:pathLst>
                <a:path w="323" h="331">
                  <a:moveTo>
                    <a:pt x="158" y="0"/>
                  </a:moveTo>
                  <a:cubicBezTo>
                    <a:pt x="117" y="0"/>
                    <a:pt x="80" y="14"/>
                    <a:pt x="51" y="38"/>
                  </a:cubicBezTo>
                  <a:cubicBezTo>
                    <a:pt x="25" y="94"/>
                    <a:pt x="8" y="153"/>
                    <a:pt x="0" y="216"/>
                  </a:cubicBezTo>
                  <a:cubicBezTo>
                    <a:pt x="21" y="283"/>
                    <a:pt x="84" y="331"/>
                    <a:pt x="158" y="331"/>
                  </a:cubicBezTo>
                  <a:cubicBezTo>
                    <a:pt x="249" y="331"/>
                    <a:pt x="323" y="257"/>
                    <a:pt x="323" y="166"/>
                  </a:cubicBezTo>
                  <a:cubicBezTo>
                    <a:pt x="323" y="74"/>
                    <a:pt x="249" y="0"/>
                    <a:pt x="158" y="0"/>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23" name="Oval 9"/>
            <p:cNvSpPr>
              <a:spLocks noChangeArrowheads="1"/>
            </p:cNvSpPr>
            <p:nvPr/>
          </p:nvSpPr>
          <p:spPr bwMode="auto">
            <a:xfrm>
              <a:off x="1530616" y="2179723"/>
              <a:ext cx="506964" cy="507925"/>
            </a:xfrm>
            <a:prstGeom prst="ellipse">
              <a:avLst/>
            </a:prstGeom>
            <a:solidFill>
              <a:schemeClr val="accent5">
                <a:alpha val="70000"/>
              </a:schemeClr>
            </a:solidFill>
            <a:ln>
              <a:noFill/>
            </a:ln>
          </p:spPr>
          <p:txBody>
            <a:bodyPr vert="horz" wrap="square" lIns="68564" tIns="34282" rIns="68564" bIns="34282" numCol="1" anchor="t" anchorCtr="0" compatLnSpc="1"/>
            <a:lstStyle/>
            <a:p>
              <a:endParaRPr lang="zh-CN" altLang="en-US" sz="1350"/>
            </a:p>
          </p:txBody>
        </p:sp>
        <p:sp>
          <p:nvSpPr>
            <p:cNvPr id="24" name="Oval 10"/>
            <p:cNvSpPr>
              <a:spLocks noChangeArrowheads="1"/>
            </p:cNvSpPr>
            <p:nvPr/>
          </p:nvSpPr>
          <p:spPr bwMode="auto">
            <a:xfrm>
              <a:off x="2050137" y="1993832"/>
              <a:ext cx="576113" cy="574257"/>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25" name="Oval 11"/>
            <p:cNvSpPr>
              <a:spLocks noChangeArrowheads="1"/>
            </p:cNvSpPr>
            <p:nvPr/>
          </p:nvSpPr>
          <p:spPr bwMode="auto">
            <a:xfrm>
              <a:off x="1688327" y="1950229"/>
              <a:ext cx="413762" cy="412834"/>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26" name="Oval 12"/>
            <p:cNvSpPr>
              <a:spLocks noChangeArrowheads="1"/>
            </p:cNvSpPr>
            <p:nvPr/>
          </p:nvSpPr>
          <p:spPr bwMode="auto">
            <a:xfrm>
              <a:off x="1955510" y="1555021"/>
              <a:ext cx="256050" cy="25605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27" name="Oval 13"/>
            <p:cNvSpPr>
              <a:spLocks noChangeArrowheads="1"/>
            </p:cNvSpPr>
            <p:nvPr/>
          </p:nvSpPr>
          <p:spPr bwMode="auto">
            <a:xfrm>
              <a:off x="2389682" y="1158887"/>
              <a:ext cx="86278" cy="87205"/>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28" name="Oval 14"/>
            <p:cNvSpPr>
              <a:spLocks noChangeArrowheads="1"/>
            </p:cNvSpPr>
            <p:nvPr/>
          </p:nvSpPr>
          <p:spPr bwMode="auto">
            <a:xfrm>
              <a:off x="1532470" y="1755408"/>
              <a:ext cx="85350" cy="85350"/>
            </a:xfrm>
            <a:prstGeom prst="ellipse">
              <a:avLst/>
            </a:pr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29" name="Oval 15"/>
            <p:cNvSpPr>
              <a:spLocks noChangeArrowheads="1"/>
            </p:cNvSpPr>
            <p:nvPr/>
          </p:nvSpPr>
          <p:spPr bwMode="auto">
            <a:xfrm>
              <a:off x="2068691" y="1905698"/>
              <a:ext cx="87205" cy="88133"/>
            </a:xfrm>
            <a:prstGeom prst="ellipse">
              <a:avLst/>
            </a:prstGeom>
            <a:solidFill>
              <a:schemeClr val="accent1">
                <a:alpha val="80000"/>
              </a:schemeClr>
            </a:solidFill>
            <a:ln>
              <a:noFill/>
            </a:ln>
          </p:spPr>
          <p:txBody>
            <a:bodyPr vert="horz" wrap="square" lIns="68564" tIns="34282" rIns="68564" bIns="34282" numCol="1" anchor="t" anchorCtr="0" compatLnSpc="1"/>
            <a:lstStyle/>
            <a:p>
              <a:endParaRPr lang="zh-CN" altLang="en-US" sz="1350"/>
            </a:p>
          </p:txBody>
        </p:sp>
        <p:sp>
          <p:nvSpPr>
            <p:cNvPr id="30" name="Freeform 16"/>
            <p:cNvSpPr/>
            <p:nvPr/>
          </p:nvSpPr>
          <p:spPr bwMode="auto">
            <a:xfrm>
              <a:off x="1673483" y="1653359"/>
              <a:ext cx="376653" cy="377581"/>
            </a:xfrm>
            <a:custGeom>
              <a:avLst/>
              <a:gdLst>
                <a:gd name="T0" fmla="*/ 201 w 203"/>
                <a:gd name="T1" fmla="*/ 98 h 203"/>
                <a:gd name="T2" fmla="*/ 105 w 203"/>
                <a:gd name="T3" fmla="*/ 201 h 203"/>
                <a:gd name="T4" fmla="*/ 1 w 203"/>
                <a:gd name="T5" fmla="*/ 105 h 203"/>
                <a:gd name="T6" fmla="*/ 98 w 203"/>
                <a:gd name="T7" fmla="*/ 1 h 203"/>
                <a:gd name="T8" fmla="*/ 201 w 203"/>
                <a:gd name="T9" fmla="*/ 98 h 203"/>
              </a:gdLst>
              <a:ahLst/>
              <a:cxnLst>
                <a:cxn ang="0">
                  <a:pos x="T0" y="T1"/>
                </a:cxn>
                <a:cxn ang="0">
                  <a:pos x="T2" y="T3"/>
                </a:cxn>
                <a:cxn ang="0">
                  <a:pos x="T4" y="T5"/>
                </a:cxn>
                <a:cxn ang="0">
                  <a:pos x="T6" y="T7"/>
                </a:cxn>
                <a:cxn ang="0">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31" name="Oval 17"/>
            <p:cNvSpPr>
              <a:spLocks noChangeArrowheads="1"/>
            </p:cNvSpPr>
            <p:nvPr/>
          </p:nvSpPr>
          <p:spPr bwMode="auto">
            <a:xfrm>
              <a:off x="1504639" y="1901988"/>
              <a:ext cx="141013" cy="143796"/>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2" name="Oval 18"/>
            <p:cNvSpPr>
              <a:spLocks noChangeArrowheads="1"/>
            </p:cNvSpPr>
            <p:nvPr/>
          </p:nvSpPr>
          <p:spPr bwMode="auto">
            <a:xfrm>
              <a:off x="2167029" y="964066"/>
              <a:ext cx="142869" cy="142868"/>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3" name="Oval 19"/>
            <p:cNvSpPr>
              <a:spLocks noChangeArrowheads="1"/>
            </p:cNvSpPr>
            <p:nvPr/>
          </p:nvSpPr>
          <p:spPr bwMode="auto">
            <a:xfrm>
              <a:off x="2276500" y="1307321"/>
              <a:ext cx="312641" cy="312641"/>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34" name="Oval 20"/>
            <p:cNvSpPr>
              <a:spLocks noChangeArrowheads="1"/>
            </p:cNvSpPr>
            <p:nvPr/>
          </p:nvSpPr>
          <p:spPr bwMode="auto">
            <a:xfrm>
              <a:off x="2276500" y="1816638"/>
              <a:ext cx="312641" cy="314496"/>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35" name="Oval 21"/>
            <p:cNvSpPr>
              <a:spLocks noChangeArrowheads="1"/>
            </p:cNvSpPr>
            <p:nvPr/>
          </p:nvSpPr>
          <p:spPr bwMode="auto">
            <a:xfrm>
              <a:off x="2754274" y="1514202"/>
              <a:ext cx="141013" cy="141013"/>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36" name="Freeform 22"/>
            <p:cNvSpPr/>
            <p:nvPr/>
          </p:nvSpPr>
          <p:spPr bwMode="auto">
            <a:xfrm>
              <a:off x="2947240" y="2064338"/>
              <a:ext cx="348822" cy="600233"/>
            </a:xfrm>
            <a:custGeom>
              <a:avLst/>
              <a:gdLst>
                <a:gd name="T0" fmla="*/ 0 w 188"/>
                <a:gd name="T1" fmla="*/ 132 h 323"/>
                <a:gd name="T2" fmla="*/ 188 w 188"/>
                <a:gd name="T3" fmla="*/ 323 h 323"/>
                <a:gd name="T4" fmla="*/ 53 w 188"/>
                <a:gd name="T5" fmla="*/ 0 h 323"/>
                <a:gd name="T6" fmla="*/ 0 w 188"/>
                <a:gd name="T7" fmla="*/ 132 h 323"/>
              </a:gdLst>
              <a:ahLst/>
              <a:cxnLst>
                <a:cxn ang="0">
                  <a:pos x="T0" y="T1"/>
                </a:cxn>
                <a:cxn ang="0">
                  <a:pos x="T2" y="T3"/>
                </a:cxn>
                <a:cxn ang="0">
                  <a:pos x="T4" y="T5"/>
                </a:cxn>
                <a:cxn ang="0">
                  <a:pos x="T6" y="T7"/>
                </a:cxn>
              </a:cxnLst>
              <a:rect l="0" t="0" r="r" b="b"/>
              <a:pathLst>
                <a:path w="188" h="323">
                  <a:moveTo>
                    <a:pt x="0" y="132"/>
                  </a:moveTo>
                  <a:cubicBezTo>
                    <a:pt x="0" y="237"/>
                    <a:pt x="84" y="321"/>
                    <a:pt x="188" y="323"/>
                  </a:cubicBezTo>
                  <a:cubicBezTo>
                    <a:pt x="176" y="201"/>
                    <a:pt x="127" y="89"/>
                    <a:pt x="53" y="0"/>
                  </a:cubicBezTo>
                  <a:cubicBezTo>
                    <a:pt x="20" y="34"/>
                    <a:pt x="0" y="81"/>
                    <a:pt x="0" y="132"/>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7" name="Freeform 23"/>
            <p:cNvSpPr/>
            <p:nvPr/>
          </p:nvSpPr>
          <p:spPr bwMode="auto">
            <a:xfrm>
              <a:off x="2563165" y="2261014"/>
              <a:ext cx="738463" cy="894319"/>
            </a:xfrm>
            <a:custGeom>
              <a:avLst/>
              <a:gdLst>
                <a:gd name="T0" fmla="*/ 0 w 398"/>
                <a:gd name="T1" fmla="*/ 241 h 481"/>
                <a:gd name="T2" fmla="*/ 241 w 398"/>
                <a:gd name="T3" fmla="*/ 481 h 481"/>
                <a:gd name="T4" fmla="*/ 375 w 398"/>
                <a:gd name="T5" fmla="*/ 440 h 481"/>
                <a:gd name="T6" fmla="*/ 398 w 398"/>
                <a:gd name="T7" fmla="*/ 277 h 481"/>
                <a:gd name="T8" fmla="*/ 342 w 398"/>
                <a:gd name="T9" fmla="*/ 22 h 481"/>
                <a:gd name="T10" fmla="*/ 241 w 398"/>
                <a:gd name="T11" fmla="*/ 0 h 481"/>
                <a:gd name="T12" fmla="*/ 0 w 398"/>
                <a:gd name="T13" fmla="*/ 241 h 481"/>
              </a:gdLst>
              <a:ahLst/>
              <a:cxnLst>
                <a:cxn ang="0">
                  <a:pos x="T0" y="T1"/>
                </a:cxn>
                <a:cxn ang="0">
                  <a:pos x="T2" y="T3"/>
                </a:cxn>
                <a:cxn ang="0">
                  <a:pos x="T4" y="T5"/>
                </a:cxn>
                <a:cxn ang="0">
                  <a:pos x="T6" y="T7"/>
                </a:cxn>
                <a:cxn ang="0">
                  <a:pos x="T8" y="T9"/>
                </a:cxn>
                <a:cxn ang="0">
                  <a:pos x="T10" y="T11"/>
                </a:cxn>
                <a:cxn ang="0">
                  <a:pos x="T12" y="T13"/>
                </a:cxn>
              </a:cxnLst>
              <a:rect l="0" t="0" r="r" b="b"/>
              <a:pathLst>
                <a:path w="398" h="481">
                  <a:moveTo>
                    <a:pt x="0" y="241"/>
                  </a:moveTo>
                  <a:cubicBezTo>
                    <a:pt x="0" y="374"/>
                    <a:pt x="108" y="481"/>
                    <a:pt x="241" y="481"/>
                  </a:cubicBezTo>
                  <a:cubicBezTo>
                    <a:pt x="291" y="481"/>
                    <a:pt x="337" y="466"/>
                    <a:pt x="375" y="440"/>
                  </a:cubicBezTo>
                  <a:cubicBezTo>
                    <a:pt x="390" y="388"/>
                    <a:pt x="398" y="333"/>
                    <a:pt x="398" y="277"/>
                  </a:cubicBezTo>
                  <a:cubicBezTo>
                    <a:pt x="398" y="186"/>
                    <a:pt x="378" y="100"/>
                    <a:pt x="342" y="22"/>
                  </a:cubicBezTo>
                  <a:cubicBezTo>
                    <a:pt x="311" y="8"/>
                    <a:pt x="277" y="0"/>
                    <a:pt x="241" y="0"/>
                  </a:cubicBezTo>
                  <a:cubicBezTo>
                    <a:pt x="108" y="0"/>
                    <a:pt x="0" y="108"/>
                    <a:pt x="0" y="241"/>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38" name="Freeform 24"/>
            <p:cNvSpPr/>
            <p:nvPr/>
          </p:nvSpPr>
          <p:spPr bwMode="auto">
            <a:xfrm>
              <a:off x="2574297" y="2261014"/>
              <a:ext cx="415618" cy="355316"/>
            </a:xfrm>
            <a:custGeom>
              <a:avLst/>
              <a:gdLst>
                <a:gd name="T0" fmla="*/ 0 w 224"/>
                <a:gd name="T1" fmla="*/ 188 h 191"/>
                <a:gd name="T2" fmla="*/ 33 w 224"/>
                <a:gd name="T3" fmla="*/ 191 h 191"/>
                <a:gd name="T4" fmla="*/ 224 w 224"/>
                <a:gd name="T5" fmla="*/ 0 h 191"/>
                <a:gd name="T6" fmla="*/ 0 w 224"/>
                <a:gd name="T7" fmla="*/ 188 h 191"/>
              </a:gdLst>
              <a:ahLst/>
              <a:cxnLst>
                <a:cxn ang="0">
                  <a:pos x="T0" y="T1"/>
                </a:cxn>
                <a:cxn ang="0">
                  <a:pos x="T2" y="T3"/>
                </a:cxn>
                <a:cxn ang="0">
                  <a:pos x="T4" y="T5"/>
                </a:cxn>
                <a:cxn ang="0">
                  <a:pos x="T6" y="T7"/>
                </a:cxn>
              </a:cxnLst>
              <a:rect l="0" t="0" r="r" b="b"/>
              <a:pathLst>
                <a:path w="224" h="191">
                  <a:moveTo>
                    <a:pt x="0" y="188"/>
                  </a:moveTo>
                  <a:cubicBezTo>
                    <a:pt x="11" y="190"/>
                    <a:pt x="22" y="191"/>
                    <a:pt x="33" y="191"/>
                  </a:cubicBezTo>
                  <a:cubicBezTo>
                    <a:pt x="138" y="191"/>
                    <a:pt x="224" y="106"/>
                    <a:pt x="224" y="0"/>
                  </a:cubicBezTo>
                  <a:cubicBezTo>
                    <a:pt x="114" y="5"/>
                    <a:pt x="23" y="84"/>
                    <a:pt x="0" y="188"/>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9" name="Freeform 25"/>
            <p:cNvSpPr/>
            <p:nvPr/>
          </p:nvSpPr>
          <p:spPr bwMode="auto">
            <a:xfrm>
              <a:off x="2840364" y="3083913"/>
              <a:ext cx="420165" cy="581208"/>
            </a:xfrm>
            <a:custGeom>
              <a:avLst/>
              <a:gdLst>
                <a:gd name="T0" fmla="*/ 224 w 224"/>
                <a:gd name="T1" fmla="*/ 0 h 310"/>
                <a:gd name="T2" fmla="*/ 0 w 224"/>
                <a:gd name="T3" fmla="*/ 240 h 310"/>
                <a:gd name="T4" fmla="*/ 11 w 224"/>
                <a:gd name="T5" fmla="*/ 310 h 310"/>
                <a:gd name="T6" fmla="*/ 224 w 224"/>
                <a:gd name="T7" fmla="*/ 0 h 310"/>
              </a:gdLst>
              <a:ahLst/>
              <a:cxnLst>
                <a:cxn ang="0">
                  <a:pos x="T0" y="T1"/>
                </a:cxn>
                <a:cxn ang="0">
                  <a:pos x="T2" y="T3"/>
                </a:cxn>
                <a:cxn ang="0">
                  <a:pos x="T4" y="T5"/>
                </a:cxn>
                <a:cxn ang="0">
                  <a:pos x="T6" y="T7"/>
                </a:cxn>
              </a:cxnLst>
              <a:rect l="0" t="0" r="r" b="b"/>
              <a:pathLst>
                <a:path w="224" h="310">
                  <a:moveTo>
                    <a:pt x="224" y="0"/>
                  </a:moveTo>
                  <a:cubicBezTo>
                    <a:pt x="99" y="9"/>
                    <a:pt x="0" y="113"/>
                    <a:pt x="0" y="240"/>
                  </a:cubicBezTo>
                  <a:cubicBezTo>
                    <a:pt x="0" y="265"/>
                    <a:pt x="4" y="288"/>
                    <a:pt x="11" y="310"/>
                  </a:cubicBezTo>
                  <a:cubicBezTo>
                    <a:pt x="112" y="233"/>
                    <a:pt x="187" y="125"/>
                    <a:pt x="224" y="0"/>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0" name="Freeform 26"/>
            <p:cNvSpPr/>
            <p:nvPr/>
          </p:nvSpPr>
          <p:spPr bwMode="auto">
            <a:xfrm>
              <a:off x="1104792" y="3017103"/>
              <a:ext cx="615077" cy="753306"/>
            </a:xfrm>
            <a:custGeom>
              <a:avLst/>
              <a:gdLst>
                <a:gd name="T0" fmla="*/ 22 w 331"/>
                <a:gd name="T1" fmla="*/ 0 h 405"/>
                <a:gd name="T2" fmla="*/ 0 w 331"/>
                <a:gd name="T3" fmla="*/ 0 h 405"/>
                <a:gd name="T4" fmla="*/ 316 w 331"/>
                <a:gd name="T5" fmla="*/ 405 h 405"/>
                <a:gd name="T6" fmla="*/ 331 w 331"/>
                <a:gd name="T7" fmla="*/ 309 h 405"/>
                <a:gd name="T8" fmla="*/ 22 w 331"/>
                <a:gd name="T9" fmla="*/ 0 h 405"/>
              </a:gdLst>
              <a:ahLst/>
              <a:cxnLst>
                <a:cxn ang="0">
                  <a:pos x="T0" y="T1"/>
                </a:cxn>
                <a:cxn ang="0">
                  <a:pos x="T2" y="T3"/>
                </a:cxn>
                <a:cxn ang="0">
                  <a:pos x="T4" y="T5"/>
                </a:cxn>
                <a:cxn ang="0">
                  <a:pos x="T6" y="T7"/>
                </a:cxn>
                <a:cxn ang="0">
                  <a:pos x="T8" y="T9"/>
                </a:cxn>
              </a:cxnLst>
              <a:rect l="0" t="0" r="r" b="b"/>
              <a:pathLst>
                <a:path w="331" h="405">
                  <a:moveTo>
                    <a:pt x="22" y="0"/>
                  </a:moveTo>
                  <a:cubicBezTo>
                    <a:pt x="14" y="0"/>
                    <a:pt x="7" y="0"/>
                    <a:pt x="0" y="0"/>
                  </a:cubicBezTo>
                  <a:cubicBezTo>
                    <a:pt x="40" y="178"/>
                    <a:pt x="158" y="325"/>
                    <a:pt x="316" y="405"/>
                  </a:cubicBezTo>
                  <a:cubicBezTo>
                    <a:pt x="326" y="375"/>
                    <a:pt x="331" y="343"/>
                    <a:pt x="331" y="309"/>
                  </a:cubicBezTo>
                  <a:cubicBezTo>
                    <a:pt x="331" y="138"/>
                    <a:pt x="193" y="0"/>
                    <a:pt x="22" y="0"/>
                  </a:cubicBezTo>
                  <a:close/>
                </a:path>
              </a:pathLst>
            </a:cu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41" name="Freeform 27"/>
            <p:cNvSpPr/>
            <p:nvPr/>
          </p:nvSpPr>
          <p:spPr bwMode="auto">
            <a:xfrm>
              <a:off x="1406301" y="2974428"/>
              <a:ext cx="1229226" cy="912874"/>
            </a:xfrm>
            <a:custGeom>
              <a:avLst/>
              <a:gdLst>
                <a:gd name="T0" fmla="*/ 331 w 662"/>
                <a:gd name="T1" fmla="*/ 0 h 491"/>
                <a:gd name="T2" fmla="*/ 0 w 662"/>
                <a:gd name="T3" fmla="*/ 317 h 491"/>
                <a:gd name="T4" fmla="*/ 422 w 662"/>
                <a:gd name="T5" fmla="*/ 491 h 491"/>
                <a:gd name="T6" fmla="*/ 639 w 662"/>
                <a:gd name="T7" fmla="*/ 451 h 491"/>
                <a:gd name="T8" fmla="*/ 662 w 662"/>
                <a:gd name="T9" fmla="*/ 331 h 491"/>
                <a:gd name="T10" fmla="*/ 331 w 662"/>
                <a:gd name="T11" fmla="*/ 0 h 491"/>
              </a:gdLst>
              <a:ahLst/>
              <a:cxnLst>
                <a:cxn ang="0">
                  <a:pos x="T0" y="T1"/>
                </a:cxn>
                <a:cxn ang="0">
                  <a:pos x="T2" y="T3"/>
                </a:cxn>
                <a:cxn ang="0">
                  <a:pos x="T4" y="T5"/>
                </a:cxn>
                <a:cxn ang="0">
                  <a:pos x="T6" y="T7"/>
                </a:cxn>
                <a:cxn ang="0">
                  <a:pos x="T8" y="T9"/>
                </a:cxn>
                <a:cxn ang="0">
                  <a:pos x="T10" y="T11"/>
                </a:cxn>
              </a:cxnLst>
              <a:rect l="0" t="0" r="r" b="b"/>
              <a:pathLst>
                <a:path w="662" h="491">
                  <a:moveTo>
                    <a:pt x="331" y="0"/>
                  </a:moveTo>
                  <a:cubicBezTo>
                    <a:pt x="153" y="0"/>
                    <a:pt x="7" y="141"/>
                    <a:pt x="0" y="317"/>
                  </a:cubicBezTo>
                  <a:cubicBezTo>
                    <a:pt x="108" y="425"/>
                    <a:pt x="258" y="491"/>
                    <a:pt x="422" y="491"/>
                  </a:cubicBezTo>
                  <a:cubicBezTo>
                    <a:pt x="499" y="491"/>
                    <a:pt x="572" y="477"/>
                    <a:pt x="639" y="451"/>
                  </a:cubicBezTo>
                  <a:cubicBezTo>
                    <a:pt x="654" y="414"/>
                    <a:pt x="662" y="373"/>
                    <a:pt x="662" y="331"/>
                  </a:cubicBezTo>
                  <a:cubicBezTo>
                    <a:pt x="662" y="148"/>
                    <a:pt x="514" y="0"/>
                    <a:pt x="331" y="0"/>
                  </a:cubicBezTo>
                  <a:close/>
                </a:path>
              </a:pathLst>
            </a:cu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42" name="Freeform 28"/>
            <p:cNvSpPr/>
            <p:nvPr/>
          </p:nvSpPr>
          <p:spPr bwMode="auto">
            <a:xfrm>
              <a:off x="2335874" y="2933609"/>
              <a:ext cx="874838" cy="872054"/>
            </a:xfrm>
            <a:custGeom>
              <a:avLst/>
              <a:gdLst>
                <a:gd name="T0" fmla="*/ 471 w 471"/>
                <a:gd name="T1" fmla="*/ 153 h 469"/>
                <a:gd name="T2" fmla="*/ 244 w 471"/>
                <a:gd name="T3" fmla="*/ 0 h 469"/>
                <a:gd name="T4" fmla="*/ 0 w 471"/>
                <a:gd name="T5" fmla="*/ 244 h 469"/>
                <a:gd name="T6" fmla="*/ 149 w 471"/>
                <a:gd name="T7" fmla="*/ 469 h 469"/>
                <a:gd name="T8" fmla="*/ 471 w 471"/>
                <a:gd name="T9" fmla="*/ 153 h 469"/>
              </a:gdLst>
              <a:ahLst/>
              <a:cxnLst>
                <a:cxn ang="0">
                  <a:pos x="T0" y="T1"/>
                </a:cxn>
                <a:cxn ang="0">
                  <a:pos x="T2" y="T3"/>
                </a:cxn>
                <a:cxn ang="0">
                  <a:pos x="T4" y="T5"/>
                </a:cxn>
                <a:cxn ang="0">
                  <a:pos x="T6" y="T7"/>
                </a:cxn>
                <a:cxn ang="0">
                  <a:pos x="T8" y="T9"/>
                </a:cxn>
              </a:cxnLst>
              <a:rect l="0" t="0" r="r" b="b"/>
              <a:pathLst>
                <a:path w="471" h="469">
                  <a:moveTo>
                    <a:pt x="471" y="153"/>
                  </a:moveTo>
                  <a:cubicBezTo>
                    <a:pt x="435" y="63"/>
                    <a:pt x="347" y="0"/>
                    <a:pt x="244" y="0"/>
                  </a:cubicBezTo>
                  <a:cubicBezTo>
                    <a:pt x="109" y="0"/>
                    <a:pt x="0" y="109"/>
                    <a:pt x="0" y="244"/>
                  </a:cubicBezTo>
                  <a:cubicBezTo>
                    <a:pt x="0" y="345"/>
                    <a:pt x="61" y="432"/>
                    <a:pt x="149" y="469"/>
                  </a:cubicBezTo>
                  <a:cubicBezTo>
                    <a:pt x="293" y="410"/>
                    <a:pt x="409" y="296"/>
                    <a:pt x="471" y="153"/>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3" name="Oval 30"/>
            <p:cNvSpPr>
              <a:spLocks noChangeArrowheads="1"/>
            </p:cNvSpPr>
            <p:nvPr/>
          </p:nvSpPr>
          <p:spPr bwMode="auto">
            <a:xfrm>
              <a:off x="2540899" y="1675625"/>
              <a:ext cx="493546" cy="496329"/>
            </a:xfrm>
            <a:prstGeom prst="ellipse">
              <a:avLst/>
            </a:prstGeom>
            <a:solidFill>
              <a:schemeClr val="accent2">
                <a:alpha val="70000"/>
              </a:schemeClr>
            </a:solidFill>
            <a:ln>
              <a:noFill/>
            </a:ln>
          </p:spPr>
          <p:txBody>
            <a:bodyPr vert="horz" wrap="square" lIns="68564" tIns="34282" rIns="68564" bIns="34282" numCol="1" anchor="t" anchorCtr="0" compatLnSpc="1"/>
            <a:lstStyle/>
            <a:p>
              <a:endParaRPr lang="zh-CN" altLang="en-US" sz="1350"/>
            </a:p>
          </p:txBody>
        </p:sp>
        <p:sp>
          <p:nvSpPr>
            <p:cNvPr id="44" name="Oval 11"/>
            <p:cNvSpPr>
              <a:spLocks noChangeArrowheads="1"/>
            </p:cNvSpPr>
            <p:nvPr/>
          </p:nvSpPr>
          <p:spPr bwMode="auto">
            <a:xfrm>
              <a:off x="1833627" y="2696302"/>
              <a:ext cx="557332" cy="55608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45" name="Oval 11"/>
            <p:cNvSpPr>
              <a:spLocks noChangeArrowheads="1"/>
            </p:cNvSpPr>
            <p:nvPr/>
          </p:nvSpPr>
          <p:spPr bwMode="auto">
            <a:xfrm>
              <a:off x="2226489" y="2491874"/>
              <a:ext cx="249471" cy="248912"/>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grpSp>
      <p:sp>
        <p:nvSpPr>
          <p:cNvPr id="2" name="文本框 1"/>
          <p:cNvSpPr txBox="1"/>
          <p:nvPr/>
        </p:nvSpPr>
        <p:spPr>
          <a:xfrm>
            <a:off x="629920" y="1019175"/>
            <a:ext cx="5431155" cy="1276350"/>
          </a:xfrm>
          <a:prstGeom prst="rect">
            <a:avLst/>
          </a:prstGeom>
          <a:noFill/>
        </p:spPr>
        <p:txBody>
          <a:bodyPr wrap="square" rtlCol="0">
            <a:spAutoFit/>
          </a:bodyPr>
          <a:lstStyle/>
          <a:p>
            <a:pPr algn="ctr"/>
            <a:r>
              <a:rPr lang="zh-CN" altLang="en-US" sz="2700" b="1" dirty="0">
                <a:latin typeface="宋体" panose="02010600030101010101" pitchFamily="2" charset="-122"/>
                <a:ea typeface="宋体" panose="02010600030101010101" pitchFamily="2" charset="-122"/>
              </a:rPr>
              <a:t>第</a:t>
            </a:r>
            <a:r>
              <a:rPr lang="en-US" altLang="zh-CN" sz="2700" b="1"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sz="2700" b="1" dirty="0">
                <a:latin typeface="宋体" panose="02010600030101010101" pitchFamily="2" charset="-122"/>
                <a:ea typeface="宋体" panose="02010600030101010101" pitchFamily="2" charset="-122"/>
              </a:rPr>
              <a:t>章 判断和决策中的认知偏差</a:t>
            </a:r>
            <a:endParaRPr lang="zh-CN" altLang="en-US" sz="2700" b="1" dirty="0">
              <a:latin typeface="宋体" panose="02010600030101010101" pitchFamily="2" charset="-122"/>
              <a:ea typeface="宋体" panose="02010600030101010101" pitchFamily="2" charset="-122"/>
            </a:endParaRPr>
          </a:p>
          <a:p>
            <a:pPr algn="ctr"/>
            <a:r>
              <a:rPr lang="en-US" altLang="zh-CN" sz="2500" i="1" dirty="0">
                <a:latin typeface="Times New Roman" panose="02020603050405020304" pitchFamily="18" charset="0"/>
                <a:ea typeface="宋体" panose="02010600030101010101" pitchFamily="2" charset="-122"/>
                <a:cs typeface="Times New Roman" panose="02020603050405020304" pitchFamily="18" charset="0"/>
                <a:sym typeface="+mn-ea"/>
              </a:rPr>
              <a:t>Cognitive Biases in Judgement and Decision Making</a:t>
            </a:r>
            <a:endParaRPr lang="zh-CN" altLang="en-US" sz="2500"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821" y="34244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5-3</a:t>
            </a:r>
            <a:r>
              <a:rPr lang="zh-CN" altLang="en-US" sz="2100" b="1" dirty="0">
                <a:latin typeface="宋体" panose="02010600030101010101" pitchFamily="2" charset="-122"/>
                <a:ea typeface="宋体" panose="02010600030101010101" pitchFamily="2" charset="-122"/>
              </a:rPr>
              <a:t>：学分预测</a:t>
            </a:r>
            <a:endParaRPr lang="zh-CN" altLang="en-US" sz="2100" dirty="0"/>
          </a:p>
        </p:txBody>
      </p:sp>
      <p:sp>
        <p:nvSpPr>
          <p:cNvPr id="3" name="内容占位符 2"/>
          <p:cNvSpPr>
            <a:spLocks noGrp="1"/>
          </p:cNvSpPr>
          <p:nvPr>
            <p:ph idx="1"/>
          </p:nvPr>
        </p:nvSpPr>
        <p:spPr>
          <a:xfrm>
            <a:off x="342900" y="1199515"/>
            <a:ext cx="6170930" cy="3792855"/>
          </a:xfrm>
        </p:spPr>
        <p:txBody>
          <a:bodyPr>
            <a:normAutofit/>
          </a:bodyPr>
          <a:lstStyle/>
          <a:p>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学生高中考试成绩与大学年级平均分（</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GPA</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）有一定的相关性</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。被试者根据以下</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数据，预测高中考试成绩为</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725</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分的学生，大学年级平均</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学</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分</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绩点</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b="1" dirty="0">
              <a:latin typeface="宋体" panose="02010600030101010101" pitchFamily="2" charset="-122"/>
              <a:ea typeface="宋体" panose="02010600030101010101" pitchFamily="2" charset="-122"/>
            </a:endParaRPr>
          </a:p>
          <a:p>
            <a:endParaRPr lang="en-US" altLang="zh-CN" sz="1800" b="1" dirty="0">
              <a:latin typeface="宋体" panose="02010600030101010101" pitchFamily="2" charset="-122"/>
              <a:ea typeface="宋体" panose="02010600030101010101" pitchFamily="2" charset="-122"/>
            </a:endParaRPr>
          </a:p>
          <a:p>
            <a:endParaRPr lang="en-US" altLang="zh-CN" sz="1800" b="1" dirty="0">
              <a:latin typeface="宋体" panose="02010600030101010101" pitchFamily="2" charset="-122"/>
              <a:ea typeface="宋体" panose="02010600030101010101" pitchFamily="2" charset="-122"/>
            </a:endParaRPr>
          </a:p>
          <a:p>
            <a:endParaRPr lang="en-US" altLang="zh-CN" sz="1800" b="1" dirty="0">
              <a:latin typeface="宋体" panose="02010600030101010101" pitchFamily="2" charset="-122"/>
              <a:ea typeface="宋体" panose="02010600030101010101" pitchFamily="2" charset="-122"/>
            </a:endParaRPr>
          </a:p>
          <a:p>
            <a:endParaRPr lang="en-US" altLang="zh-CN" sz="1800" b="1" dirty="0">
              <a:latin typeface="宋体" panose="02010600030101010101" pitchFamily="2" charset="-122"/>
              <a:ea typeface="宋体" panose="02010600030101010101" pitchFamily="2" charset="-122"/>
            </a:endParaRPr>
          </a:p>
          <a:p>
            <a:endParaRPr lang="en-US" altLang="zh-CN" sz="1800" b="1"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人们用线性的方式对问题进行预测、推断（</a:t>
            </a:r>
            <a:r>
              <a:rPr lang="zh-CN" altLang="en-US" sz="1800" b="1" dirty="0">
                <a:latin typeface="宋体" panose="02010600030101010101" pitchFamily="2" charset="-122"/>
                <a:ea typeface="宋体" panose="02010600030101010101" pitchFamily="2" charset="-122"/>
              </a:rPr>
              <a:t>非回归预测</a:t>
            </a:r>
            <a:r>
              <a:rPr lang="zh-CN" altLang="en-US" sz="1800" dirty="0">
                <a:latin typeface="宋体" panose="02010600030101010101" pitchFamily="2" charset="-122"/>
                <a:ea typeface="宋体" panose="02010600030101010101" pitchFamily="2" charset="-122"/>
              </a:rPr>
              <a:t>），没有考虑现实中</a:t>
            </a:r>
            <a:r>
              <a:rPr lang="zh-CN" altLang="en-US" sz="1800" b="1"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均值回归</a:t>
            </a:r>
            <a:r>
              <a:rPr lang="zh-CN" altLang="en-US" sz="1800" dirty="0">
                <a:latin typeface="宋体" panose="02010600030101010101" pitchFamily="2" charset="-122"/>
                <a:ea typeface="宋体" panose="02010600030101010101" pitchFamily="2" charset="-122"/>
              </a:rPr>
              <a:t>的倾向。</a:t>
            </a:r>
            <a:endParaRPr lang="zh-CN" altLang="en-US"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graphicFrame>
        <p:nvGraphicFramePr>
          <p:cNvPr id="6" name="Table 6"/>
          <p:cNvGraphicFramePr>
            <a:graphicFrameLocks noGrp="1"/>
          </p:cNvGraphicFramePr>
          <p:nvPr>
            <p:custDataLst>
              <p:tags r:id="rId1"/>
            </p:custDataLst>
          </p:nvPr>
        </p:nvGraphicFramePr>
        <p:xfrm>
          <a:off x="668170" y="2186744"/>
          <a:ext cx="5615323" cy="1691049"/>
        </p:xfrm>
        <a:graphic>
          <a:graphicData uri="http://schemas.openxmlformats.org/drawingml/2006/table">
            <a:tbl>
              <a:tblPr firstRow="1" firstCol="1" bandRow="1" bandCol="1"/>
              <a:tblGrid>
                <a:gridCol w="1997710"/>
                <a:gridCol w="1727841"/>
                <a:gridCol w="1889772"/>
              </a:tblGrid>
              <a:tr h="480843">
                <a:tc>
                  <a:txBody>
                    <a:bodyPr/>
                    <a:lstStyle/>
                    <a:p>
                      <a:pPr indent="304800" algn="ctr">
                        <a:spcAft>
                          <a:spcPts val="0"/>
                        </a:spcAft>
                      </a:pPr>
                      <a:r>
                        <a:rPr lang="zh-CN" sz="1500" kern="100" dirty="0">
                          <a:effectLst/>
                          <a:latin typeface="Times New Roman" panose="02020603050405020304" pitchFamily="18" charset="0"/>
                          <a:ea typeface="楷体" panose="02010609060101010101" pitchFamily="49" charset="-122"/>
                        </a:rPr>
                        <a:t>学生人数百分点</a:t>
                      </a:r>
                      <a:endParaRPr lang="zh-CN" sz="1500" kern="100" dirty="0">
                        <a:effectLst/>
                        <a:latin typeface="Times New Roman" panose="02020603050405020304" pitchFamily="18" charset="0"/>
                        <a:ea typeface="宋体" panose="02010600030101010101" pitchFamily="2" charset="-122"/>
                      </a:endParaRPr>
                    </a:p>
                  </a:txBody>
                  <a:tcPr marL="51423" marR="51423" marT="0" marB="0" anchor="ctr">
                    <a:lnL>
                      <a:noFill/>
                    </a:lnL>
                    <a:lnR>
                      <a:noFill/>
                    </a:lnR>
                    <a:lnT w="1905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indent="304800" algn="ctr">
                        <a:spcAft>
                          <a:spcPts val="0"/>
                        </a:spcAft>
                      </a:pPr>
                      <a:r>
                        <a:rPr lang="zh-CN" sz="1500" kern="100" dirty="0">
                          <a:effectLst/>
                          <a:latin typeface="Times New Roman" panose="02020603050405020304" pitchFamily="18" charset="0"/>
                          <a:ea typeface="楷体" panose="02010609060101010101" pitchFamily="49" charset="-122"/>
                        </a:rPr>
                        <a:t>高中考试成绩</a:t>
                      </a:r>
                      <a:endParaRPr lang="zh-CN" sz="1500" kern="100" dirty="0">
                        <a:effectLst/>
                        <a:latin typeface="Times New Roman" panose="02020603050405020304" pitchFamily="18" charset="0"/>
                        <a:ea typeface="宋体" panose="02010600030101010101" pitchFamily="2" charset="-122"/>
                      </a:endParaRPr>
                    </a:p>
                  </a:txBody>
                  <a:tcPr marL="51423" marR="51423" marT="0" marB="0" anchor="ctr">
                    <a:lnL>
                      <a:noFill/>
                    </a:lnL>
                    <a:lnR>
                      <a:noFill/>
                    </a:lnR>
                    <a:lnT w="1905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indent="304800" algn="ctr">
                        <a:spcAft>
                          <a:spcPts val="0"/>
                        </a:spcAft>
                      </a:pPr>
                      <a:r>
                        <a:rPr lang="zh-CN" sz="1500" kern="100" dirty="0">
                          <a:effectLst/>
                          <a:latin typeface="Times New Roman" panose="02020603050405020304" pitchFamily="18" charset="0"/>
                          <a:ea typeface="楷体" panose="02010609060101010101" pitchFamily="49" charset="-122"/>
                        </a:rPr>
                        <a:t>大学年级平均分（</a:t>
                      </a:r>
                      <a:r>
                        <a:rPr lang="en-US" sz="1500" kern="100" dirty="0">
                          <a:effectLst/>
                          <a:latin typeface="Times New Roman" panose="02020603050405020304" pitchFamily="18" charset="0"/>
                          <a:ea typeface="楷体" panose="02010609060101010101" pitchFamily="49" charset="-122"/>
                        </a:rPr>
                        <a:t>GPA</a:t>
                      </a:r>
                      <a:r>
                        <a:rPr lang="zh-CN" sz="1500" kern="100" dirty="0">
                          <a:effectLst/>
                          <a:latin typeface="Times New Roman" panose="02020603050405020304" pitchFamily="18" charset="0"/>
                          <a:ea typeface="楷体" panose="02010609060101010101" pitchFamily="49" charset="-122"/>
                        </a:rPr>
                        <a:t>）</a:t>
                      </a:r>
                      <a:endParaRPr lang="zh-CN" sz="1500" kern="100" dirty="0">
                        <a:effectLst/>
                        <a:latin typeface="Times New Roman" panose="02020603050405020304" pitchFamily="18" charset="0"/>
                        <a:ea typeface="宋体" panose="02010600030101010101" pitchFamily="2" charset="-122"/>
                      </a:endParaRPr>
                    </a:p>
                  </a:txBody>
                  <a:tcPr marL="51423" marR="51423" marT="0" marB="0" anchor="ctr">
                    <a:lnL>
                      <a:noFill/>
                    </a:lnL>
                    <a:lnR>
                      <a:noFill/>
                    </a:lnR>
                    <a:lnT w="1905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r>
              <a:tr h="240421">
                <a:tc>
                  <a:txBody>
                    <a:bodyPr/>
                    <a:lstStyle/>
                    <a:p>
                      <a:pPr indent="304800" algn="ctr">
                        <a:spcAft>
                          <a:spcPts val="0"/>
                        </a:spcAft>
                      </a:pPr>
                      <a:r>
                        <a:rPr lang="zh-CN" sz="1500" kern="100" dirty="0">
                          <a:effectLst/>
                          <a:latin typeface="Times New Roman" panose="02020603050405020304" pitchFamily="18" charset="0"/>
                          <a:ea typeface="楷体" panose="02010609060101010101" pitchFamily="49" charset="-122"/>
                        </a:rPr>
                        <a:t>前</a:t>
                      </a:r>
                      <a:r>
                        <a:rPr lang="en-US" sz="1500" kern="100" dirty="0">
                          <a:effectLst/>
                          <a:latin typeface="Times New Roman" panose="02020603050405020304" pitchFamily="18" charset="0"/>
                          <a:ea typeface="楷体" panose="02010609060101010101" pitchFamily="49" charset="-122"/>
                        </a:rPr>
                        <a:t>10%</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w="12700" cap="flat" cmpd="sng" algn="ctr">
                      <a:solidFill>
                        <a:srgbClr val="008000"/>
                      </a:solidFill>
                      <a:prstDash val="solid"/>
                      <a:round/>
                      <a:headEnd type="none" w="med" len="med"/>
                      <a:tailEnd type="none" w="med" len="med"/>
                    </a:lnT>
                    <a:lnB>
                      <a:noFill/>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&gt;750</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w="12700" cap="flat" cmpd="sng" algn="ctr">
                      <a:solidFill>
                        <a:srgbClr val="008000"/>
                      </a:solidFill>
                      <a:prstDash val="solid"/>
                      <a:round/>
                      <a:headEnd type="none" w="med" len="med"/>
                      <a:tailEnd type="none" w="med" len="med"/>
                    </a:lnT>
                    <a:lnB>
                      <a:noFill/>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&gt;3.7</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w="12700" cap="flat" cmpd="sng" algn="ctr">
                      <a:solidFill>
                        <a:srgbClr val="008000"/>
                      </a:solidFill>
                      <a:prstDash val="solid"/>
                      <a:round/>
                      <a:headEnd type="none" w="med" len="med"/>
                      <a:tailEnd type="none" w="med" len="med"/>
                    </a:lnT>
                    <a:lnB>
                      <a:noFill/>
                    </a:lnB>
                  </a:tcPr>
                </a:tc>
              </a:tr>
              <a:tr h="240421">
                <a:tc>
                  <a:txBody>
                    <a:bodyPr/>
                    <a:lstStyle/>
                    <a:p>
                      <a:pPr indent="304800" algn="ctr">
                        <a:spcAft>
                          <a:spcPts val="0"/>
                        </a:spcAft>
                      </a:pPr>
                      <a:r>
                        <a:rPr lang="zh-CN" sz="1500" kern="100" dirty="0">
                          <a:effectLst/>
                          <a:latin typeface="Times New Roman" panose="02020603050405020304" pitchFamily="18" charset="0"/>
                          <a:ea typeface="楷体" panose="02010609060101010101" pitchFamily="49" charset="-122"/>
                        </a:rPr>
                        <a:t>前</a:t>
                      </a:r>
                      <a:r>
                        <a:rPr lang="en-US" sz="1500" kern="100" dirty="0">
                          <a:effectLst/>
                          <a:latin typeface="Times New Roman" panose="02020603050405020304" pitchFamily="18" charset="0"/>
                          <a:ea typeface="楷体" panose="02010609060101010101" pitchFamily="49" charset="-122"/>
                        </a:rPr>
                        <a:t>20%</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a:noFill/>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&gt;700</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a:noFill/>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&gt;3.5</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a:noFill/>
                    </a:lnB>
                  </a:tcPr>
                </a:tc>
              </a:tr>
              <a:tr h="240421">
                <a:tc>
                  <a:txBody>
                    <a:bodyPr/>
                    <a:lstStyle/>
                    <a:p>
                      <a:pPr indent="304800" algn="ctr">
                        <a:spcAft>
                          <a:spcPts val="0"/>
                        </a:spcAft>
                      </a:pPr>
                      <a:r>
                        <a:rPr lang="zh-CN" sz="1500" kern="100">
                          <a:effectLst/>
                          <a:latin typeface="Times New Roman" panose="02020603050405020304" pitchFamily="18" charset="0"/>
                          <a:ea typeface="楷体" panose="02010609060101010101" pitchFamily="49" charset="-122"/>
                        </a:rPr>
                        <a:t>前</a:t>
                      </a:r>
                      <a:r>
                        <a:rPr lang="en-US" sz="1500" kern="100">
                          <a:effectLst/>
                          <a:latin typeface="Times New Roman" panose="02020603050405020304" pitchFamily="18" charset="0"/>
                          <a:ea typeface="楷体" panose="02010609060101010101" pitchFamily="49" charset="-122"/>
                        </a:rPr>
                        <a:t>30%</a:t>
                      </a:r>
                      <a:endParaRPr lang="zh-CN" sz="1500" kern="10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a:noFill/>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&gt;650</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a:noFill/>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&gt;3.2</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a:noFill/>
                    </a:lnB>
                  </a:tcPr>
                </a:tc>
              </a:tr>
              <a:tr h="248522">
                <a:tc>
                  <a:txBody>
                    <a:bodyPr/>
                    <a:lstStyle/>
                    <a:p>
                      <a:pPr indent="304800" algn="ctr">
                        <a:spcAft>
                          <a:spcPts val="0"/>
                        </a:spcAft>
                      </a:pPr>
                      <a:r>
                        <a:rPr lang="zh-CN" sz="1500" kern="100">
                          <a:effectLst/>
                          <a:latin typeface="Times New Roman" panose="02020603050405020304" pitchFamily="18" charset="0"/>
                          <a:ea typeface="楷体" panose="02010609060101010101" pitchFamily="49" charset="-122"/>
                        </a:rPr>
                        <a:t>前</a:t>
                      </a:r>
                      <a:r>
                        <a:rPr lang="en-US" sz="1500" kern="100">
                          <a:effectLst/>
                          <a:latin typeface="Times New Roman" panose="02020603050405020304" pitchFamily="18" charset="0"/>
                          <a:ea typeface="楷体" panose="02010609060101010101" pitchFamily="49" charset="-122"/>
                        </a:rPr>
                        <a:t>40%</a:t>
                      </a:r>
                      <a:endParaRPr lang="zh-CN" sz="1500" kern="10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a:noFill/>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&gt;600</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a:noFill/>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&gt;2.9</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a:noFill/>
                    </a:lnB>
                  </a:tcPr>
                </a:tc>
              </a:tr>
              <a:tr h="240421">
                <a:tc>
                  <a:txBody>
                    <a:bodyPr/>
                    <a:lstStyle/>
                    <a:p>
                      <a:pPr indent="304800" algn="ctr">
                        <a:spcAft>
                          <a:spcPts val="0"/>
                        </a:spcAft>
                      </a:pPr>
                      <a:r>
                        <a:rPr lang="zh-CN" sz="1500" kern="100" dirty="0">
                          <a:effectLst/>
                          <a:latin typeface="Times New Roman" panose="02020603050405020304" pitchFamily="18" charset="0"/>
                          <a:ea typeface="楷体" panose="02010609060101010101" pitchFamily="49" charset="-122"/>
                        </a:rPr>
                        <a:t>前</a:t>
                      </a:r>
                      <a:r>
                        <a:rPr lang="en-US" sz="1500" kern="100" dirty="0">
                          <a:effectLst/>
                          <a:latin typeface="Times New Roman" panose="02020603050405020304" pitchFamily="18" charset="0"/>
                          <a:ea typeface="楷体" panose="02010609060101010101" pitchFamily="49" charset="-122"/>
                        </a:rPr>
                        <a:t>50%</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w="19050" cap="flat" cmpd="sng" algn="ctr">
                      <a:solidFill>
                        <a:srgbClr val="008000"/>
                      </a:solidFill>
                      <a:prstDash val="solid"/>
                      <a:round/>
                      <a:headEnd type="none" w="med" len="med"/>
                      <a:tailEnd type="none" w="med" len="med"/>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&gt;500</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w="19050" cap="flat" cmpd="sng" algn="ctr">
                      <a:solidFill>
                        <a:srgbClr val="008000"/>
                      </a:solidFill>
                      <a:prstDash val="solid"/>
                      <a:round/>
                      <a:headEnd type="none" w="med" len="med"/>
                      <a:tailEnd type="none" w="med" len="med"/>
                    </a:lnB>
                  </a:tcPr>
                </a:tc>
                <a:tc>
                  <a:txBody>
                    <a:bodyPr/>
                    <a:lstStyle/>
                    <a:p>
                      <a:pPr indent="304800" algn="ctr">
                        <a:spcAft>
                          <a:spcPts val="0"/>
                        </a:spcAft>
                      </a:pPr>
                      <a:r>
                        <a:rPr lang="en-US" sz="1500" kern="100" dirty="0">
                          <a:effectLst/>
                          <a:latin typeface="楷体" panose="02010609060101010101" pitchFamily="49" charset="-122"/>
                          <a:ea typeface="宋体" panose="02010600030101010101" pitchFamily="2" charset="-122"/>
                        </a:rPr>
                        <a:t>&gt;2.5</a:t>
                      </a:r>
                      <a:endParaRPr lang="zh-CN" sz="1500" kern="100" dirty="0">
                        <a:effectLst/>
                        <a:latin typeface="Times New Roman" panose="02020603050405020304" pitchFamily="18" charset="0"/>
                        <a:ea typeface="宋体" panose="02010600030101010101" pitchFamily="2" charset="-122"/>
                      </a:endParaRPr>
                    </a:p>
                  </a:txBody>
                  <a:tcPr marL="51423" marR="51423" marT="0" marB="0">
                    <a:lnL>
                      <a:noFill/>
                    </a:lnL>
                    <a:lnR>
                      <a:noFill/>
                    </a:lnR>
                    <a:lnT>
                      <a:noFill/>
                    </a:lnT>
                    <a:lnB w="19050" cap="flat" cmpd="sng" algn="ctr">
                      <a:solidFill>
                        <a:srgbClr val="008000"/>
                      </a:solidFill>
                      <a:prstDash val="solid"/>
                      <a:round/>
                      <a:headEnd type="none" w="med" len="med"/>
                      <a:tailEnd type="none" w="med" len="med"/>
                    </a:lnB>
                  </a:tcPr>
                </a:tc>
              </a:tr>
            </a:tbl>
          </a:graphicData>
        </a:graphic>
      </p:graphicFrame>
      <p:sp>
        <p:nvSpPr>
          <p:cNvPr id="7" name="文本框 6"/>
          <p:cNvSpPr txBox="1"/>
          <p:nvPr/>
        </p:nvSpPr>
        <p:spPr>
          <a:xfrm>
            <a:off x="2141220" y="737235"/>
            <a:ext cx="2481580" cy="368300"/>
          </a:xfrm>
          <a:prstGeom prst="rect">
            <a:avLst/>
          </a:prstGeom>
          <a:noFill/>
        </p:spPr>
        <p:txBody>
          <a:bodyPr wrap="none" rtlCol="0" anchor="t">
            <a:spAutoFit/>
          </a:bodyPr>
          <a:p>
            <a:r>
              <a:rPr lang="en-US" altLang="zh-CN" b="1" dirty="0">
                <a:solidFill>
                  <a:prstClr val="black"/>
                </a:solidFill>
                <a:latin typeface="宋体" panose="02010600030101010101" pitchFamily="2" charset="-122"/>
                <a:ea typeface="宋体" panose="02010600030101010101" pitchFamily="2" charset="-122"/>
                <a:sym typeface="+mn-ea"/>
              </a:rPr>
              <a:t>——</a:t>
            </a:r>
            <a:r>
              <a:rPr lang="zh-CN" altLang="en-US" b="1" dirty="0">
                <a:solidFill>
                  <a:prstClr val="black"/>
                </a:solidFill>
                <a:latin typeface="宋体" panose="02010600030101010101" pitchFamily="2" charset="-122"/>
                <a:ea typeface="宋体" panose="02010600030101010101" pitchFamily="2" charset="-122"/>
                <a:sym typeface="+mn-ea"/>
              </a:rPr>
              <a:t>对均值回归的误解</a:t>
            </a:r>
            <a:endParaRPr lang="en-US" altLang="zh-CN"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6" name="标题 5"/>
          <p:cNvSpPr>
            <a:spLocks noGrp="1"/>
          </p:cNvSpPr>
          <p:nvPr>
            <p:ph type="title"/>
          </p:nvPr>
        </p:nvSpPr>
        <p:spPr>
          <a:xfrm>
            <a:off x="448231" y="471980"/>
            <a:ext cx="6170772" cy="856986"/>
          </a:xfrm>
        </p:spPr>
        <p:txBody>
          <a:bodyPr>
            <a:normAutofit/>
          </a:bodyPr>
          <a:p>
            <a:pPr algn="l"/>
            <a:r>
              <a:rPr lang="en-US" altLang="zh-CN" sz="2100" b="1" dirty="0">
                <a:latin typeface="宋体" panose="02010600030101010101" pitchFamily="2" charset="-122"/>
                <a:ea typeface="宋体" panose="02010600030101010101" pitchFamily="2" charset="-122"/>
              </a:rPr>
              <a:t>2-</a:t>
            </a:r>
            <a:r>
              <a:rPr lang="zh-CN" altLang="en-US" sz="2100" b="1" dirty="0">
                <a:latin typeface="宋体" panose="02010600030101010101" pitchFamily="2" charset="-122"/>
                <a:ea typeface="宋体" panose="02010600030101010101" pitchFamily="2" charset="-122"/>
              </a:rPr>
              <a:t>可得性启发法</a:t>
            </a:r>
            <a:endParaRPr lang="en-US" altLang="zh-CN" sz="2100" b="1" i="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265430" y="1753235"/>
            <a:ext cx="6325870" cy="2550795"/>
          </a:xfrm>
          <a:prstGeom prst="rect">
            <a:avLst/>
          </a:prstGeom>
        </p:spPr>
      </p:pic>
      <p:pic>
        <p:nvPicPr>
          <p:cNvPr id="8" name="图片 7"/>
          <p:cNvPicPr>
            <a:picLocks noChangeAspect="1"/>
          </p:cNvPicPr>
          <p:nvPr/>
        </p:nvPicPr>
        <p:blipFill>
          <a:blip r:embed="rId2"/>
          <a:stretch>
            <a:fillRect/>
          </a:stretch>
        </p:blipFill>
        <p:spPr>
          <a:xfrm>
            <a:off x="448310" y="1240155"/>
            <a:ext cx="2514600" cy="332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606" y="47198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可得性启发法 </a:t>
            </a:r>
            <a:r>
              <a:rPr lang="en-US" altLang="zh-CN" sz="2100" b="1" i="1" dirty="0">
                <a:latin typeface="Times New Roman" panose="02020603050405020304" pitchFamily="18" charset="0"/>
                <a:ea typeface="宋体" panose="02010600030101010101" pitchFamily="2" charset="-122"/>
                <a:cs typeface="Times New Roman" panose="02020603050405020304" pitchFamily="18" charset="0"/>
              </a:rPr>
              <a:t>Availability heuristic</a:t>
            </a:r>
            <a:endParaRPr lang="en-US" altLang="zh-CN" sz="21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8" name="图片 7"/>
          <p:cNvPicPr>
            <a:picLocks noChangeAspect="1"/>
          </p:cNvPicPr>
          <p:nvPr/>
        </p:nvPicPr>
        <p:blipFill>
          <a:blip r:embed="rId1"/>
          <a:srcRect r="11949"/>
          <a:stretch>
            <a:fillRect/>
          </a:stretch>
        </p:blipFill>
        <p:spPr>
          <a:xfrm>
            <a:off x="353695" y="1109980"/>
            <a:ext cx="6265545" cy="3356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7751" y="54818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可得性启发法判断的流程</a:t>
            </a:r>
            <a:endParaRPr lang="en-US" altLang="zh-CN" sz="21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10" name="图片 9"/>
          <p:cNvPicPr>
            <a:picLocks noChangeAspect="1"/>
          </p:cNvPicPr>
          <p:nvPr/>
        </p:nvPicPr>
        <p:blipFill>
          <a:blip r:embed="rId1"/>
          <a:stretch>
            <a:fillRect/>
          </a:stretch>
        </p:blipFill>
        <p:spPr>
          <a:xfrm>
            <a:off x="417830" y="1626870"/>
            <a:ext cx="3705225" cy="2572385"/>
          </a:xfrm>
          <a:prstGeom prst="rect">
            <a:avLst/>
          </a:prstGeom>
        </p:spPr>
      </p:pic>
      <p:pic>
        <p:nvPicPr>
          <p:cNvPr id="11" name="图片 10"/>
          <p:cNvPicPr>
            <a:picLocks noChangeAspect="1"/>
          </p:cNvPicPr>
          <p:nvPr/>
        </p:nvPicPr>
        <p:blipFill>
          <a:blip r:embed="rId2"/>
          <a:stretch>
            <a:fillRect/>
          </a:stretch>
        </p:blipFill>
        <p:spPr>
          <a:xfrm>
            <a:off x="4006850" y="627380"/>
            <a:ext cx="2506345" cy="4048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165" y="643890"/>
            <a:ext cx="5409565" cy="857250"/>
          </a:xfrm>
        </p:spPr>
        <p:txBody>
          <a:bodyPr>
            <a:normAutofit/>
          </a:bodyPr>
          <a:lstStyle/>
          <a:p>
            <a:pPr algn="l"/>
            <a:r>
              <a:rPr lang="zh-CN" altLang="en-US" sz="2100" b="1" dirty="0">
                <a:latin typeface="宋体" panose="02010600030101010101" pitchFamily="2" charset="-122"/>
                <a:ea typeface="宋体" panose="02010600030101010101" pitchFamily="2" charset="-122"/>
              </a:rPr>
              <a:t>可得性偏差的来源</a:t>
            </a:r>
            <a:endParaRPr lang="en-US" altLang="zh-CN" sz="21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idx="1"/>
          </p:nvPr>
        </p:nvSpPr>
        <p:spPr>
          <a:xfrm>
            <a:off x="685165" y="1443990"/>
            <a:ext cx="5656580" cy="2945130"/>
          </a:xfrm>
        </p:spPr>
        <p:txBody>
          <a:bodyPr>
            <a:normAutofit/>
          </a:bodyPr>
          <a:lstStyle/>
          <a:p>
            <a:r>
              <a:rPr lang="zh-CN" altLang="en-US" sz="2000" dirty="0">
                <a:latin typeface="宋体" panose="02010600030101010101" pitchFamily="2" charset="-122"/>
                <a:ea typeface="宋体" panose="02010600030101010101" pitchFamily="2" charset="-122"/>
                <a:sym typeface="+mn-ea"/>
              </a:rPr>
              <a:t>导致可得性偏差的情境</a:t>
            </a:r>
            <a:endParaRPr lang="en-US" altLang="zh-CN" sz="20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2000" dirty="0">
                <a:solidFill>
                  <a:prstClr val="black"/>
                </a:solidFill>
                <a:latin typeface="宋体" panose="02010600030101010101" pitchFamily="2" charset="-122"/>
                <a:ea typeface="宋体" panose="02010600030101010101" pitchFamily="2" charset="-122"/>
                <a:sym typeface="+mn-ea"/>
              </a:rPr>
              <a:t>由于例子的可获取性而导致的偏差</a:t>
            </a:r>
            <a:endParaRPr lang="en-US" altLang="zh-CN" sz="2000" dirty="0">
              <a:solidFill>
                <a:prstClr val="black"/>
              </a:solidFill>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2000" dirty="0">
                <a:solidFill>
                  <a:prstClr val="black"/>
                </a:solidFill>
                <a:latin typeface="宋体" panose="02010600030101010101" pitchFamily="2" charset="-122"/>
                <a:ea typeface="宋体" panose="02010600030101010101" pitchFamily="2" charset="-122"/>
                <a:sym typeface="+mn-ea"/>
              </a:rPr>
              <a:t>由于搜索效率而导致的偏差</a:t>
            </a:r>
            <a:endParaRPr lang="en-US" altLang="zh-CN" sz="2000" dirty="0">
              <a:solidFill>
                <a:prstClr val="black"/>
              </a:solidFill>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2000" dirty="0">
                <a:solidFill>
                  <a:prstClr val="black"/>
                </a:solidFill>
                <a:latin typeface="宋体" panose="02010600030101010101" pitchFamily="2" charset="-122"/>
                <a:ea typeface="宋体" panose="02010600030101010101" pitchFamily="2" charset="-122"/>
                <a:sym typeface="+mn-ea"/>
              </a:rPr>
              <a:t>想象力偏差</a:t>
            </a:r>
            <a:endParaRPr lang="en-US" altLang="zh-CN" sz="2000" dirty="0">
              <a:solidFill>
                <a:prstClr val="black"/>
              </a:solidFill>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2000" dirty="0">
                <a:solidFill>
                  <a:prstClr val="black"/>
                </a:solidFill>
                <a:latin typeface="宋体" panose="02010600030101010101" pitchFamily="2" charset="-122"/>
                <a:ea typeface="宋体" panose="02010600030101010101" pitchFamily="2" charset="-122"/>
                <a:sym typeface="+mn-ea"/>
              </a:rPr>
              <a:t>相关性错觉</a:t>
            </a:r>
            <a:endParaRPr lang="zh-CN" altLang="en-US" sz="2000" dirty="0">
              <a:solidFill>
                <a:prstClr val="black"/>
              </a:solidFill>
              <a:latin typeface="宋体" panose="02010600030101010101" pitchFamily="2" charset="-122"/>
              <a:ea typeface="宋体" panose="02010600030101010101" pitchFamily="2" charset="-122"/>
            </a:endParaRPr>
          </a:p>
          <a:p>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7596" y="62501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5-4</a:t>
            </a:r>
            <a:r>
              <a:rPr lang="zh-CN" altLang="en-US" sz="2100" b="1" dirty="0">
                <a:latin typeface="宋体" panose="02010600030101010101" pitchFamily="2" charset="-122"/>
                <a:ea typeface="宋体" panose="02010600030101010101" pitchFamily="2" charset="-122"/>
              </a:rPr>
              <a:t>：单词判断</a:t>
            </a:r>
            <a:endParaRPr lang="zh-CN" altLang="en-US" sz="2100" dirty="0"/>
          </a:p>
        </p:txBody>
      </p:sp>
      <p:sp>
        <p:nvSpPr>
          <p:cNvPr id="3" name="内容占位符 2"/>
          <p:cNvSpPr>
            <a:spLocks noGrp="1"/>
          </p:cNvSpPr>
          <p:nvPr>
            <p:ph idx="1"/>
          </p:nvPr>
        </p:nvSpPr>
        <p:spPr>
          <a:xfrm>
            <a:off x="342821" y="1542812"/>
            <a:ext cx="6170771" cy="2755936"/>
          </a:xfrm>
        </p:spPr>
        <p:txBody>
          <a:bodyPr>
            <a:normAutofit/>
          </a:bodyPr>
          <a:lstStyle/>
          <a:p>
            <a:r>
              <a:rPr lang="zh-CN" altLang="en-US" sz="1800" dirty="0">
                <a:latin typeface="宋体" panose="02010600030101010101" pitchFamily="2" charset="-122"/>
                <a:ea typeface="宋体" panose="02010600030101010101" pitchFamily="2" charset="-122"/>
              </a:rPr>
              <a:t>假设从一篇文章中随机抽出一个样本单词，那么该单词是</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以</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开头更有可能还是该单词的第三个字母是</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更有可能？</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6" name="图片 5"/>
          <p:cNvPicPr>
            <a:picLocks noChangeAspect="1"/>
          </p:cNvPicPr>
          <p:nvPr/>
        </p:nvPicPr>
        <p:blipFill>
          <a:blip r:embed="rId1" cstate="print"/>
          <a:stretch>
            <a:fillRect/>
          </a:stretch>
        </p:blipFill>
        <p:spPr>
          <a:xfrm>
            <a:off x="1668682" y="2440651"/>
            <a:ext cx="3357582" cy="2007671"/>
          </a:xfrm>
          <a:prstGeom prst="rect">
            <a:avLst/>
          </a:prstGeom>
        </p:spPr>
      </p:pic>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2900" y="1543050"/>
            <a:ext cx="6170930" cy="2852420"/>
          </a:xfrm>
        </p:spPr>
        <p:txBody>
          <a:bodyPr>
            <a:normAutofit/>
          </a:bodyPr>
          <a:lstStyle/>
          <a:p>
            <a:r>
              <a:rPr lang="zh-CN" altLang="en-US" sz="1800" dirty="0">
                <a:latin typeface="宋体" panose="02010600030101010101" pitchFamily="2" charset="-122"/>
                <a:ea typeface="宋体" panose="02010600030101010101" pitchFamily="2" charset="-122"/>
              </a:rPr>
              <a:t>实验者认为以</a:t>
            </a:r>
            <a:r>
              <a:rPr lang="en-US" altLang="zh-CN" sz="1800" dirty="0">
                <a:latin typeface="宋体" panose="02010600030101010101" pitchFamily="2" charset="-122"/>
                <a:ea typeface="宋体" panose="02010600030101010101" pitchFamily="2" charset="-122"/>
              </a:rPr>
              <a:t>r</a:t>
            </a:r>
            <a:r>
              <a:rPr lang="zh-CN" altLang="en-US" sz="1800" dirty="0">
                <a:latin typeface="宋体" panose="02010600030101010101" pitchFamily="2" charset="-122"/>
                <a:ea typeface="宋体" panose="02010600030101010101" pitchFamily="2" charset="-122"/>
              </a:rPr>
              <a:t>开头的单词数比</a:t>
            </a:r>
            <a:r>
              <a:rPr lang="en-US" altLang="zh-CN" sz="1800" dirty="0">
                <a:latin typeface="宋体" panose="02010600030101010101" pitchFamily="2" charset="-122"/>
                <a:ea typeface="宋体" panose="02010600030101010101" pitchFamily="2" charset="-122"/>
              </a:rPr>
              <a:t>r</a:t>
            </a:r>
            <a:r>
              <a:rPr lang="zh-CN" altLang="en-US" sz="1800" dirty="0">
                <a:latin typeface="宋体" panose="02010600030101010101" pitchFamily="2" charset="-122"/>
                <a:ea typeface="宋体" panose="02010600030101010101" pitchFamily="2" charset="-122"/>
              </a:rPr>
              <a:t>处于第三个字母的单词更多</a:t>
            </a:r>
            <a:endParaRPr lang="en-US" altLang="zh-CN" sz="1800" dirty="0">
              <a:latin typeface="宋体" panose="02010600030101010101" pitchFamily="2" charset="-122"/>
              <a:ea typeface="宋体" panose="02010600030101010101" pitchFamily="2" charset="-122"/>
            </a:endParaRPr>
          </a:p>
          <a:p>
            <a:pPr lvl="1">
              <a:buFont typeface="Wingdings" panose="05000000000000000000" charset="0"/>
              <a:buChar char="Ø"/>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人们通过回忆起以</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开头的单词（如</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road</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）和第三个字母是</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的单词（如</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car</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）来推断，依据其出现在脑海中的可得性来评估。因为通过第一个字母比通过第三个字母找单词更容易，于是判断前者比后者多。</a:t>
            </a: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charset="0"/>
              <a:buChar char="Ø"/>
            </a:pP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0">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类似的由直觉判断带来偏差的例子：</a:t>
            </a: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lvl="0" indent="0">
              <a:buFont typeface="Arial" panose="020B0604020202020204" pitchFamily="34" charset="0"/>
              <a:buNone/>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在美国，凶杀与中风哪个造成的死亡人数更多？</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800" dirty="0">
              <a:latin typeface="宋体" panose="02010600030101010101" pitchFamily="2" charset="-122"/>
              <a:ea typeface="宋体" panose="02010600030101010101" pitchFamily="2" charset="-122"/>
            </a:endParaRPr>
          </a:p>
        </p:txBody>
      </p:sp>
      <p:sp>
        <p:nvSpPr>
          <p:cNvPr id="4" name="标题 1"/>
          <p:cNvSpPr>
            <a:spLocks noGrp="1"/>
          </p:cNvSpPr>
          <p:nvPr>
            <p:ph type="title"/>
          </p:nvPr>
        </p:nvSpPr>
        <p:spPr>
          <a:xfrm>
            <a:off x="342821" y="797586"/>
            <a:ext cx="6170771" cy="642591"/>
          </a:xfrm>
        </p:spPr>
        <p:txBody>
          <a:bodyPr>
            <a:normAutofit fontScale="90000"/>
          </a:bodyPr>
          <a:lstStyle/>
          <a:p>
            <a:pPr algn="l"/>
            <a:r>
              <a:rPr lang="zh-CN" altLang="en-US" sz="2220" b="1" dirty="0">
                <a:latin typeface="宋体" panose="02010600030101010101" pitchFamily="2" charset="-122"/>
                <a:ea typeface="宋体" panose="02010600030101010101" pitchFamily="2" charset="-122"/>
                <a:sym typeface="+mn-ea"/>
              </a:rPr>
              <a:t>实验结果及分析</a:t>
            </a:r>
            <a:br>
              <a:rPr lang="en-US" altLang="zh-CN" sz="2100" dirty="0">
                <a:latin typeface="宋体" panose="02010600030101010101" pitchFamily="2" charset="-122"/>
                <a:ea typeface="宋体" panose="02010600030101010101" pitchFamily="2" charset="-122"/>
              </a:rPr>
            </a:b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2" name="灯片编号占位符 1"/>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85437" y="587368"/>
            <a:ext cx="6169914" cy="642501"/>
          </a:xfrm>
        </p:spPr>
        <p:txBody>
          <a:bodyPr>
            <a:normAutofit/>
          </a:bodyPr>
          <a:lstStyle/>
          <a:p>
            <a:pPr algn="l"/>
            <a:r>
              <a:rPr lang="zh-CN" altLang="en-US" sz="2100" b="1" dirty="0">
                <a:latin typeface="宋体" panose="02010600030101010101" pitchFamily="2" charset="-122"/>
                <a:ea typeface="宋体" panose="02010600030101010101" pitchFamily="2" charset="-122"/>
              </a:rPr>
              <a:t>实例：出租车和滴滴哪个更安全</a:t>
            </a:r>
            <a:endParaRPr lang="zh-CN" altLang="en-US" sz="2100" b="1" dirty="0">
              <a:latin typeface="宋体" panose="02010600030101010101" pitchFamily="2" charset="-122"/>
              <a:ea typeface="宋体" panose="02010600030101010101" pitchFamily="2" charset="-122"/>
            </a:endParaRPr>
          </a:p>
        </p:txBody>
      </p:sp>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3" name="图片 2"/>
          <p:cNvPicPr>
            <a:picLocks noChangeAspect="1"/>
          </p:cNvPicPr>
          <p:nvPr/>
        </p:nvPicPr>
        <p:blipFill>
          <a:blip r:embed="rId1"/>
          <a:stretch>
            <a:fillRect/>
          </a:stretch>
        </p:blipFill>
        <p:spPr>
          <a:xfrm>
            <a:off x="458470" y="1395095"/>
            <a:ext cx="5938520" cy="2351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746" y="586915"/>
            <a:ext cx="6170772" cy="856986"/>
          </a:xfrm>
        </p:spPr>
        <p:txBody>
          <a:bodyPr>
            <a:normAutofit/>
          </a:bodyPr>
          <a:lstStyle/>
          <a:p>
            <a:pPr lvl="0" algn="l" eaLnBrk="0" fontAlgn="base" hangingPunct="0">
              <a:spcAft>
                <a:spcPct val="0"/>
              </a:spcAft>
              <a:defRPr/>
            </a:pPr>
            <a:r>
              <a:rPr lang="en-US" altLang="zh-CN" sz="2100" b="1" spc="75" dirty="0">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sz="2100" b="1" spc="75" dirty="0">
                <a:latin typeface="Times New Roman" panose="02020603050405020304" pitchFamily="18" charset="0"/>
                <a:ea typeface="宋体" panose="02010600030101010101" pitchFamily="2" charset="-122"/>
                <a:cs typeface="Times New Roman" panose="02020603050405020304" pitchFamily="18" charset="0"/>
                <a:sym typeface="+mn-ea"/>
              </a:rPr>
              <a:t>锚定与调整启发法 </a:t>
            </a:r>
            <a:br>
              <a:rPr lang="zh-CN" altLang="en-US" sz="2100" b="1" spc="75" dirty="0">
                <a:latin typeface="Times New Roman" panose="02020603050405020304" pitchFamily="18" charset="0"/>
                <a:ea typeface="宋体" panose="02010600030101010101" pitchFamily="2" charset="-122"/>
                <a:cs typeface="Times New Roman" panose="02020603050405020304" pitchFamily="18" charset="0"/>
                <a:sym typeface="+mn-ea"/>
              </a:rPr>
            </a:br>
            <a:r>
              <a:rPr lang="en-US" altLang="zh-CN" sz="2100" b="1" i="1" spc="75" dirty="0">
                <a:latin typeface="Times New Roman" panose="02020603050405020304" pitchFamily="18" charset="0"/>
                <a:ea typeface="宋体" panose="02010600030101010101" pitchFamily="2" charset="-122"/>
                <a:cs typeface="Times New Roman" panose="02020603050405020304" pitchFamily="18" charset="0"/>
                <a:sym typeface="+mn-ea"/>
              </a:rPr>
              <a:t>Anchoring and adjustment heuristic</a:t>
            </a:r>
            <a:endParaRPr lang="en-US" altLang="zh-CN" sz="2100" b="1" i="1" spc="75"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296545" y="1861185"/>
            <a:ext cx="6570345" cy="2828925"/>
          </a:xfrm>
          <a:prstGeom prst="rect">
            <a:avLst/>
          </a:prstGeom>
        </p:spPr>
      </p:pic>
      <p:sp>
        <p:nvSpPr>
          <p:cNvPr id="9" name="标题 1"/>
          <p:cNvSpPr>
            <a:spLocks noGrp="1"/>
          </p:cNvSpPr>
          <p:nvPr/>
        </p:nvSpPr>
        <p:spPr>
          <a:xfrm>
            <a:off x="296545" y="1443990"/>
            <a:ext cx="3142615" cy="509905"/>
          </a:xfrm>
          <a:prstGeom prst="rect">
            <a:avLst/>
          </a:prstGeom>
        </p:spPr>
        <p:txBody>
          <a:bodyP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pPr algn="l"/>
            <a:r>
              <a:rPr lang="zh-CN" altLang="en-US" sz="2000" b="1" dirty="0">
                <a:latin typeface="宋体" panose="02010600030101010101" pitchFamily="2" charset="-122"/>
                <a:ea typeface="宋体" panose="02010600030101010101" pitchFamily="2" charset="-122"/>
              </a:rPr>
              <a:t>锚定效应</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7596" y="57739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5-6</a:t>
            </a:r>
            <a:r>
              <a:rPr lang="zh-CN" altLang="en-US" sz="2100" b="1" dirty="0">
                <a:latin typeface="宋体" panose="02010600030101010101" pitchFamily="2" charset="-122"/>
                <a:ea typeface="宋体" panose="02010600030101010101" pitchFamily="2" charset="-122"/>
              </a:rPr>
              <a:t>：数字连乘</a:t>
            </a:r>
            <a:endParaRPr lang="zh-CN" altLang="en-US" sz="2100" dirty="0"/>
          </a:p>
        </p:txBody>
      </p:sp>
      <p:sp>
        <p:nvSpPr>
          <p:cNvPr id="3" name="内容占位符 2"/>
          <p:cNvSpPr>
            <a:spLocks noGrp="1"/>
          </p:cNvSpPr>
          <p:nvPr>
            <p:ph idx="1"/>
          </p:nvPr>
        </p:nvSpPr>
        <p:spPr>
          <a:xfrm>
            <a:off x="589203" y="1660332"/>
            <a:ext cx="3567481" cy="1938768"/>
          </a:xfrm>
        </p:spPr>
        <p:txBody>
          <a:bodyPr>
            <a:noAutofit/>
          </a:bodyPr>
          <a:lstStyle/>
          <a:p>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秒钟内对一数字结果进行估计</a:t>
            </a:r>
            <a:endParaRPr lang="en-US" altLang="zh-CN" sz="2000" dirty="0">
              <a:latin typeface="宋体" panose="02010600030101010101" pitchFamily="2" charset="-122"/>
              <a:ea typeface="宋体" panose="02010600030101010101" pitchFamily="2" charset="-122"/>
            </a:endParaRPr>
          </a:p>
          <a:p>
            <a:pPr lvl="1">
              <a:buFont typeface="Wingdings" panose="05000000000000000000" charset="0"/>
              <a:buChar char="Ø"/>
            </a:pP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a:buNone/>
            </a:pPr>
            <a:endParaRPr lang="en-US" altLang="zh-CN" sz="2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charset="0"/>
              <a:buChar char="Ø"/>
            </a:pPr>
            <a:r>
              <a:rPr lang="zh-CN" altLang="en-US" sz="2000" dirty="0">
                <a:latin typeface="宋体" panose="02010600030101010101" pitchFamily="2" charset="-122"/>
                <a:ea typeface="宋体" panose="02010600030101010101" pitchFamily="2" charset="-122"/>
              </a:rPr>
              <a:t>第</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47708" y="1956834"/>
            <a:ext cx="1424473" cy="1928380"/>
          </a:xfrm>
          <a:prstGeom prst="rect">
            <a:avLst/>
          </a:prstGeom>
        </p:spPr>
      </p:pic>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821" y="52468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引导案例</a:t>
            </a:r>
            <a:endParaRPr lang="zh-CN" altLang="en-US" sz="2100" dirty="0"/>
          </a:p>
        </p:txBody>
      </p:sp>
      <p:sp>
        <p:nvSpPr>
          <p:cNvPr id="3" name="内容占位符 2"/>
          <p:cNvSpPr>
            <a:spLocks noGrp="1"/>
          </p:cNvSpPr>
          <p:nvPr>
            <p:ph idx="1"/>
          </p:nvPr>
        </p:nvSpPr>
        <p:spPr/>
        <p:txBody>
          <a:bodyPr>
            <a:normAutofit/>
          </a:bodyPr>
          <a:lstStyle/>
          <a:p>
            <a:r>
              <a:rPr lang="zh-CN" altLang="en-US" sz="1800" dirty="0">
                <a:latin typeface="宋体" panose="02010600030101010101" pitchFamily="2" charset="-122"/>
                <a:ea typeface="宋体" panose="02010600030101010101" pitchFamily="2" charset="-122"/>
              </a:rPr>
              <a:t>孩子去谁家玩更不安全？</a:t>
            </a:r>
            <a:endParaRPr lang="en-US" altLang="zh-CN"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4538" y="2085015"/>
            <a:ext cx="2699675" cy="1585341"/>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0187" y="2085015"/>
            <a:ext cx="2684964" cy="1585341"/>
          </a:xfrm>
          <a:prstGeom prst="rect">
            <a:avLst/>
          </a:prstGeom>
        </p:spPr>
      </p:pic>
      <p:sp>
        <p:nvSpPr>
          <p:cNvPr id="8" name="矩形 7"/>
          <p:cNvSpPr/>
          <p:nvPr/>
        </p:nvSpPr>
        <p:spPr>
          <a:xfrm>
            <a:off x="1322460" y="3758813"/>
            <a:ext cx="877163" cy="300082"/>
          </a:xfrm>
          <a:prstGeom prst="rect">
            <a:avLst/>
          </a:prstGeom>
        </p:spPr>
        <p:txBody>
          <a:bodyPr wrap="none">
            <a:spAutoFit/>
          </a:bodyPr>
          <a:lstStyle/>
          <a:p>
            <a:r>
              <a:rPr lang="zh-CN" altLang="zh-CN" sz="1350" kern="0" dirty="0">
                <a:latin typeface="宋体" panose="02010600030101010101" pitchFamily="2" charset="-122"/>
                <a:ea typeface="宋体" panose="02010600030101010101" pitchFamily="2" charset="-122"/>
                <a:cs typeface="宋体" panose="02010600030101010101" pitchFamily="2" charset="-122"/>
              </a:rPr>
              <a:t>伊玛尼家</a:t>
            </a:r>
            <a:endParaRPr lang="zh-CN" altLang="en-US" sz="1350" dirty="0"/>
          </a:p>
        </p:txBody>
      </p:sp>
      <p:sp>
        <p:nvSpPr>
          <p:cNvPr id="9" name="矩形 8"/>
          <p:cNvSpPr/>
          <p:nvPr/>
        </p:nvSpPr>
        <p:spPr>
          <a:xfrm>
            <a:off x="4616063" y="3758813"/>
            <a:ext cx="704039" cy="300082"/>
          </a:xfrm>
          <a:prstGeom prst="rect">
            <a:avLst/>
          </a:prstGeom>
        </p:spPr>
        <p:txBody>
          <a:bodyPr wrap="none">
            <a:spAutoFit/>
          </a:bodyPr>
          <a:lstStyle/>
          <a:p>
            <a:r>
              <a:rPr lang="zh-CN" altLang="zh-CN" sz="1350" kern="0" dirty="0">
                <a:latin typeface="宋体" panose="02010600030101010101" pitchFamily="2" charset="-122"/>
                <a:ea typeface="宋体" panose="02010600030101010101" pitchFamily="2" charset="-122"/>
                <a:cs typeface="宋体" panose="02010600030101010101" pitchFamily="2" charset="-122"/>
              </a:rPr>
              <a:t>艾米家</a:t>
            </a:r>
            <a:endParaRPr lang="zh-CN" altLang="en-US" sz="1350" dirty="0"/>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939" y="1392502"/>
            <a:ext cx="6170771" cy="2464040"/>
          </a:xfrm>
        </p:spPr>
        <p:txBody>
          <a:bodyPr>
            <a:normAutofit/>
          </a:bodyPr>
          <a:lstStyle/>
          <a:p>
            <a:r>
              <a:rPr lang="zh-CN" altLang="en-US" sz="1800" dirty="0">
                <a:latin typeface="宋体" panose="02010600030101010101" pitchFamily="2" charset="-122"/>
                <a:ea typeface="宋体" panose="02010600030101010101" pitchFamily="2" charset="-122"/>
              </a:rPr>
              <a:t>实验结果</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降序那组学生估计的均值是</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2250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，升序那组学生估计的均值是</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512</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结果分析</a:t>
            </a:r>
            <a:endParaRPr lang="en-US" altLang="zh-CN" sz="1800" dirty="0">
              <a:latin typeface="宋体" panose="02010600030101010101" pitchFamily="2" charset="-122"/>
              <a:ea typeface="宋体" panose="02010600030101010101" pitchFamily="2" charset="-122"/>
            </a:endParaRPr>
          </a:p>
          <a:p>
            <a:pPr lvl="1" algn="just">
              <a:buFont typeface="Arial" panose="020B0604020202020204" pitchFamily="34" charset="0"/>
              <a:buChar char="•"/>
            </a:pP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正确答案是</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40320</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被试者</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通常根据前几位数</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初步</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估算后</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来调节对整个乘积的估计。最初几步运算的结果产生了锚定效应，</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出现了计算的偏差</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a:buNone/>
            </a:pPr>
            <a:endParaRPr lang="zh-CN" altLang="en-US" sz="1800" dirty="0">
              <a:latin typeface="宋体" panose="02010600030101010101" pitchFamily="2" charset="-122"/>
              <a:ea typeface="宋体" panose="02010600030101010101" pitchFamily="2" charset="-122"/>
            </a:endParaRPr>
          </a:p>
        </p:txBody>
      </p:sp>
      <p:sp>
        <p:nvSpPr>
          <p:cNvPr id="4" name="标题 1"/>
          <p:cNvSpPr>
            <a:spLocks noGrp="1"/>
          </p:cNvSpPr>
          <p:nvPr>
            <p:ph type="title"/>
          </p:nvPr>
        </p:nvSpPr>
        <p:spPr>
          <a:xfrm>
            <a:off x="342821" y="818541"/>
            <a:ext cx="6170771" cy="642591"/>
          </a:xfrm>
        </p:spPr>
        <p:txBody>
          <a:bodyPr>
            <a:normAutofit/>
          </a:bodyPr>
          <a:lstStyle/>
          <a:p>
            <a:pPr algn="l"/>
            <a:r>
              <a:rPr lang="zh-CN" altLang="en-US" sz="2100" b="1" dirty="0">
                <a:latin typeface="宋体" panose="02010600030101010101" pitchFamily="2" charset="-122"/>
                <a:ea typeface="宋体" panose="02010600030101010101" pitchFamily="2" charset="-122"/>
              </a:rPr>
              <a:t>实验结果分析</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2" name="灯片编号占位符 1"/>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85437" y="587368"/>
            <a:ext cx="6169914" cy="642501"/>
          </a:xfrm>
        </p:spPr>
        <p:txBody>
          <a:bodyPr>
            <a:normAutofit/>
          </a:bodyPr>
          <a:lstStyle/>
          <a:p>
            <a:pPr algn="l"/>
            <a:r>
              <a:rPr lang="zh-CN" altLang="en-US" sz="2100" b="1" dirty="0">
                <a:latin typeface="宋体" panose="02010600030101010101" pitchFamily="2" charset="-122"/>
                <a:ea typeface="宋体" panose="02010600030101010101" pitchFamily="2" charset="-122"/>
              </a:rPr>
              <a:t>锚定与调整的判断过程</a:t>
            </a:r>
            <a:endParaRPr lang="zh-CN" altLang="en-US" sz="2100" b="1" dirty="0">
              <a:latin typeface="宋体" panose="02010600030101010101" pitchFamily="2" charset="-122"/>
              <a:ea typeface="宋体" panose="02010600030101010101" pitchFamily="2" charset="-122"/>
            </a:endParaRPr>
          </a:p>
        </p:txBody>
      </p:sp>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3" name="图片 2"/>
          <p:cNvPicPr>
            <a:picLocks noChangeAspect="1"/>
          </p:cNvPicPr>
          <p:nvPr/>
        </p:nvPicPr>
        <p:blipFill>
          <a:blip r:embed="rId1"/>
          <a:stretch>
            <a:fillRect/>
          </a:stretch>
        </p:blipFill>
        <p:spPr>
          <a:xfrm>
            <a:off x="653415" y="1229995"/>
            <a:ext cx="4959985" cy="3514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2997835" y="3486150"/>
            <a:ext cx="3809365" cy="1470660"/>
          </a:xfrm>
          <a:prstGeom prst="rect">
            <a:avLst/>
          </a:prstGeom>
        </p:spPr>
      </p:pic>
      <p:sp>
        <p:nvSpPr>
          <p:cNvPr id="2" name="标题 1"/>
          <p:cNvSpPr>
            <a:spLocks noGrp="1"/>
          </p:cNvSpPr>
          <p:nvPr>
            <p:ph type="title"/>
          </p:nvPr>
        </p:nvSpPr>
        <p:spPr>
          <a:xfrm>
            <a:off x="504825" y="586740"/>
            <a:ext cx="6170930" cy="476250"/>
          </a:xfrm>
        </p:spPr>
        <p:txBody>
          <a:bodyPr>
            <a:normAutofit/>
          </a:bodyPr>
          <a:lstStyle/>
          <a:p>
            <a:pPr lvl="0" algn="l" eaLnBrk="0" fontAlgn="base" hangingPunct="0">
              <a:spcAft>
                <a:spcPct val="0"/>
              </a:spcAft>
              <a:defRPr/>
            </a:pPr>
            <a:r>
              <a:rPr lang="zh-CN" altLang="en-US" sz="2100" b="1" spc="75" dirty="0">
                <a:latin typeface="Times New Roman" panose="02020603050405020304" pitchFamily="18" charset="0"/>
                <a:ea typeface="宋体" panose="02010600030101010101" pitchFamily="2" charset="-122"/>
                <a:cs typeface="Times New Roman" panose="02020603050405020304" pitchFamily="18" charset="0"/>
                <a:sym typeface="+mn-ea"/>
              </a:rPr>
              <a:t>锚定导致的偏差 </a:t>
            </a:r>
            <a:endParaRPr lang="en-US" altLang="zh-CN" sz="2100" b="1" i="1" spc="75"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3" name="内容占位符 2"/>
          <p:cNvSpPr>
            <a:spLocks noGrp="1"/>
          </p:cNvSpPr>
          <p:nvPr>
            <p:ph idx="1"/>
          </p:nvPr>
        </p:nvSpPr>
        <p:spPr>
          <a:xfrm>
            <a:off x="504825" y="1329055"/>
            <a:ext cx="5624830" cy="3003550"/>
          </a:xfrm>
        </p:spPr>
        <p:txBody>
          <a:bodyPr>
            <a:normAutofit lnSpcReduction="10000"/>
          </a:bodyPr>
          <a:lstStyle/>
          <a:p>
            <a:r>
              <a:rPr lang="zh-CN" altLang="en-US" sz="1800" dirty="0">
                <a:latin typeface="宋体" panose="02010600030101010101" pitchFamily="2" charset="-122"/>
                <a:ea typeface="宋体" panose="02010600030101010101" pitchFamily="2" charset="-122"/>
              </a:rPr>
              <a:t>人们对某个事件做定量估测时，会将某些特定数值作为起始值，并以该初始值为开端，不断进行估计和</a:t>
            </a:r>
            <a:r>
              <a:rPr lang="zh-CN" altLang="en-US" sz="1800" b="1" dirty="0">
                <a:latin typeface="宋体" panose="02010600030101010101" pitchFamily="2" charset="-122"/>
                <a:ea typeface="宋体" panose="02010600030101010101" pitchFamily="2" charset="-122"/>
              </a:rPr>
              <a:t>调整</a:t>
            </a:r>
            <a:r>
              <a:rPr lang="zh-CN" altLang="en-US" sz="1800" dirty="0">
                <a:latin typeface="宋体" panose="02010600030101010101" pitchFamily="2" charset="-122"/>
                <a:ea typeface="宋体" panose="02010600030101010101" pitchFamily="2" charset="-122"/>
              </a:rPr>
              <a:t>。该起始值会像</a:t>
            </a:r>
            <a:r>
              <a:rPr lang="zh-CN" altLang="en-US" sz="1800" b="1" dirty="0">
                <a:latin typeface="宋体" panose="02010600030101010101" pitchFamily="2" charset="-122"/>
                <a:ea typeface="宋体" panose="02010600030101010101" pitchFamily="2" charset="-122"/>
              </a:rPr>
              <a:t>锚</a:t>
            </a:r>
            <a:r>
              <a:rPr lang="zh-CN" altLang="en-US" sz="1800" dirty="0">
                <a:latin typeface="宋体" panose="02010600030101010101" pitchFamily="2" charset="-122"/>
                <a:ea typeface="宋体" panose="02010600030101010101" pitchFamily="2" charset="-122"/>
              </a:rPr>
              <a:t>一样制约着估测值</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调整通常不充分，不同的初始值会产生不同的估计，偏离实际值</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锚定导致的偏差</a:t>
            </a:r>
            <a:endParaRPr lang="en-US" altLang="zh-CN" sz="1800" dirty="0">
              <a:latin typeface="宋体" panose="02010600030101010101" pitchFamily="2" charset="-122"/>
              <a:ea typeface="宋体" panose="02010600030101010101" pitchFamily="2" charset="-122"/>
            </a:endParaRPr>
          </a:p>
          <a:p>
            <a:pPr lvl="1">
              <a:buFont typeface="Wingdings" panose="05000000000000000000" charset="0"/>
              <a:buChar char="Ø"/>
            </a:pPr>
            <a:r>
              <a:rPr lang="zh-CN" altLang="en-US" sz="1800" dirty="0">
                <a:solidFill>
                  <a:prstClr val="black"/>
                </a:solidFill>
                <a:latin typeface="宋体" panose="02010600030101010101" pitchFamily="2" charset="-122"/>
                <a:ea typeface="宋体" panose="02010600030101010101" pitchFamily="2" charset="-122"/>
              </a:rPr>
              <a:t>不充分调整</a:t>
            </a:r>
            <a:endParaRPr lang="zh-CN" altLang="en-US" sz="1800" dirty="0">
              <a:solidFill>
                <a:prstClr val="black"/>
              </a:solidFill>
              <a:latin typeface="宋体" panose="02010600030101010101" pitchFamily="2" charset="-122"/>
              <a:ea typeface="宋体" panose="02010600030101010101" pitchFamily="2" charset="-122"/>
            </a:endParaRPr>
          </a:p>
          <a:p>
            <a:pPr lvl="1">
              <a:buFont typeface="Wingdings" panose="05000000000000000000" charset="0"/>
              <a:buChar char="Ø"/>
            </a:pPr>
            <a:r>
              <a:rPr lang="zh-CN" altLang="en-US" sz="1800" dirty="0">
                <a:solidFill>
                  <a:prstClr val="black"/>
                </a:solidFill>
                <a:latin typeface="宋体" panose="02010600030101010101" pitchFamily="2" charset="-122"/>
                <a:ea typeface="宋体" panose="02010600030101010101" pitchFamily="2" charset="-122"/>
              </a:rPr>
              <a:t>对联合和分离事件评估时的偏差</a:t>
            </a:r>
            <a:endParaRPr lang="en-US" altLang="zh-CN" sz="1800" dirty="0">
              <a:solidFill>
                <a:prstClr val="black"/>
              </a:solidFill>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171" y="57739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5-5</a:t>
            </a:r>
            <a:r>
              <a:rPr lang="zh-CN" altLang="en-US" sz="2100" b="1" dirty="0">
                <a:latin typeface="宋体" panose="02010600030101010101" pitchFamily="2" charset="-122"/>
                <a:ea typeface="宋体" panose="02010600030101010101" pitchFamily="2" charset="-122"/>
              </a:rPr>
              <a:t>：幸运轮实验</a:t>
            </a:r>
            <a:endParaRPr lang="zh-CN" altLang="en-US" sz="2100" dirty="0"/>
          </a:p>
        </p:txBody>
      </p:sp>
      <p:sp>
        <p:nvSpPr>
          <p:cNvPr id="3" name="内容占位符 2"/>
          <p:cNvSpPr>
            <a:spLocks noGrp="1"/>
          </p:cNvSpPr>
          <p:nvPr>
            <p:ph idx="1"/>
          </p:nvPr>
        </p:nvSpPr>
        <p:spPr>
          <a:xfrm>
            <a:off x="191770" y="1224280"/>
            <a:ext cx="3992245" cy="3178810"/>
          </a:xfrm>
        </p:spPr>
        <p:txBody>
          <a:bodyPr>
            <a:noAutofit/>
          </a:bodyPr>
          <a:lstStyle/>
          <a:p>
            <a:r>
              <a:rPr lang="zh-CN" altLang="en-US" sz="1800" dirty="0">
                <a:latin typeface="宋体" panose="02010600030101010101" pitchFamily="2" charset="-122"/>
                <a:ea typeface="宋体" panose="02010600030101010101" pitchFamily="2" charset="-122"/>
              </a:rPr>
              <a:t>被试者需估计：联合国中有多少个非洲国家？</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宋体" panose="02010600030101010101" pitchFamily="2" charset="-122"/>
                <a:ea typeface="宋体" panose="02010600030101010101" pitchFamily="2" charset="-122"/>
              </a:rPr>
              <a:t>被试者面前有一个轮盘</a:t>
            </a:r>
            <a:endParaRPr lang="en-US" altLang="zh-CN" sz="1800" dirty="0">
              <a:solidFill>
                <a:prstClr val="black"/>
              </a:solidFill>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宋体" panose="02010600030101010101" pitchFamily="2" charset="-122"/>
                <a:ea typeface="宋体" panose="02010600030101010101" pitchFamily="2" charset="-122"/>
              </a:rPr>
              <a:t>轮盘上有</a:t>
            </a:r>
            <a:r>
              <a:rPr lang="en-US" altLang="zh-CN" sz="1800" dirty="0">
                <a:solidFill>
                  <a:prstClr val="black"/>
                </a:solidFill>
                <a:latin typeface="宋体" panose="02010600030101010101" pitchFamily="2" charset="-122"/>
                <a:ea typeface="宋体" panose="02010600030101010101" pitchFamily="2" charset="-122"/>
              </a:rPr>
              <a:t>0</a:t>
            </a:r>
            <a:r>
              <a:rPr lang="zh-CN" altLang="en-US" sz="1800" dirty="0">
                <a:solidFill>
                  <a:prstClr val="black"/>
                </a:solidFill>
                <a:latin typeface="宋体" panose="02010600030101010101" pitchFamily="2" charset="-122"/>
                <a:ea typeface="宋体" panose="02010600030101010101" pitchFamily="2" charset="-122"/>
              </a:rPr>
              <a:t>到</a:t>
            </a:r>
            <a:r>
              <a:rPr lang="en-US" altLang="zh-CN" sz="1800" dirty="0">
                <a:solidFill>
                  <a:prstClr val="black"/>
                </a:solidFill>
                <a:latin typeface="宋体" panose="02010600030101010101" pitchFamily="2" charset="-122"/>
                <a:ea typeface="宋体" panose="02010600030101010101" pitchFamily="2" charset="-122"/>
              </a:rPr>
              <a:t>100</a:t>
            </a:r>
            <a:r>
              <a:rPr lang="zh-CN" altLang="en-US" sz="1800" dirty="0">
                <a:solidFill>
                  <a:prstClr val="black"/>
                </a:solidFill>
                <a:latin typeface="宋体" panose="02010600030101010101" pitchFamily="2" charset="-122"/>
                <a:ea typeface="宋体" panose="02010600030101010101" pitchFamily="2" charset="-122"/>
              </a:rPr>
              <a:t>的数字，转动后会随机地停在一个数字处</a:t>
            </a:r>
            <a:endParaRPr lang="en-US" altLang="zh-CN" sz="1800" dirty="0">
              <a:solidFill>
                <a:prstClr val="black"/>
              </a:solidFill>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宋体" panose="02010600030101010101" pitchFamily="2" charset="-122"/>
                <a:ea typeface="宋体" panose="02010600030101010101" pitchFamily="2" charset="-122"/>
              </a:rPr>
              <a:t>不同的被试者将得到不同的数字</a:t>
            </a:r>
            <a:endParaRPr lang="en-US" altLang="zh-CN" sz="1800" dirty="0">
              <a:solidFill>
                <a:prstClr val="black"/>
              </a:solidFill>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宋体" panose="02010600030101010101" pitchFamily="2" charset="-122"/>
                <a:ea typeface="宋体" panose="02010600030101010101" pitchFamily="2" charset="-122"/>
              </a:rPr>
              <a:t>被试者首先要回答轮盘上的数字是高于还是低于估计的答案，然后才说出他们的估计值。</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2052" name="Picture 4" descr="http://english.cri.cn/mmsource/images/2006/08/31/350game4296.jpg"/>
          <p:cNvPicPr>
            <a:picLocks noChangeAspect="1" noChangeArrowheads="1"/>
          </p:cNvPicPr>
          <p:nvPr/>
        </p:nvPicPr>
        <p:blipFill>
          <a:blip r:embed="rId1" cstate="print"/>
          <a:srcRect/>
          <a:stretch>
            <a:fillRect/>
          </a:stretch>
        </p:blipFill>
        <p:spPr bwMode="auto">
          <a:xfrm>
            <a:off x="4326990" y="1691222"/>
            <a:ext cx="2051753" cy="1997759"/>
          </a:xfrm>
          <a:prstGeom prst="rect">
            <a:avLst/>
          </a:prstGeom>
          <a:noFill/>
        </p:spPr>
      </p:pic>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2821" y="1542812"/>
            <a:ext cx="6170771" cy="2755936"/>
          </a:xfrm>
        </p:spPr>
        <p:txBody>
          <a:bodyPr>
            <a:normAutofit/>
          </a:bodyPr>
          <a:lstStyle/>
          <a:p>
            <a:r>
              <a:rPr lang="zh-CN" altLang="en-US" sz="1800" dirty="0">
                <a:latin typeface="宋体" panose="02010600030101010101" pitchFamily="2" charset="-122"/>
                <a:ea typeface="宋体" panose="02010600030101010101" pitchFamily="2" charset="-122"/>
              </a:rPr>
              <a:t>实验结果分析</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受试者给出的答案显著受到轮盘产生的随机数的影响。如当轮盘停在</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处时，测试者回答的非洲国家数量的平均数是</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25</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，但幸运轮停在</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65</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处时，平均值就变成了</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45</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实验结果表明，当被试者把他们的判断建立在不完全估计基础上时，就会产生锚定与调整偏差。</a:t>
            </a: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800" dirty="0">
              <a:latin typeface="宋体" panose="02010600030101010101" pitchFamily="2" charset="-122"/>
              <a:ea typeface="宋体" panose="02010600030101010101" pitchFamily="2" charset="-122"/>
            </a:endParaRPr>
          </a:p>
        </p:txBody>
      </p:sp>
      <p:sp>
        <p:nvSpPr>
          <p:cNvPr id="4" name="标题 1"/>
          <p:cNvSpPr>
            <a:spLocks noGrp="1"/>
          </p:cNvSpPr>
          <p:nvPr>
            <p:ph type="title"/>
          </p:nvPr>
        </p:nvSpPr>
        <p:spPr>
          <a:xfrm>
            <a:off x="342821" y="797586"/>
            <a:ext cx="6170771" cy="642591"/>
          </a:xfrm>
        </p:spPr>
        <p:txBody>
          <a:bodyPr>
            <a:normAutofit/>
          </a:bodyPr>
          <a:lstStyle/>
          <a:p>
            <a:pPr algn="l"/>
            <a:r>
              <a:rPr lang="zh-CN" altLang="en-US" sz="2100" b="1" dirty="0">
                <a:latin typeface="宋体" panose="02010600030101010101" pitchFamily="2" charset="-122"/>
                <a:ea typeface="宋体" panose="02010600030101010101" pitchFamily="2" charset="-122"/>
              </a:rPr>
              <a:t>实验结果分析</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2" name="灯片编号占位符 1"/>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650" y="1392555"/>
            <a:ext cx="6170930" cy="3377565"/>
          </a:xfrm>
        </p:spPr>
        <p:txBody>
          <a:bodyPr>
            <a:normAutofit lnSpcReduction="20000"/>
          </a:bodyPr>
          <a:lstStyle/>
          <a:p>
            <a:r>
              <a:rPr lang="zh-CN" altLang="en-US" sz="1800" dirty="0">
                <a:latin typeface="宋体" panose="02010600030101010101" pitchFamily="2" charset="-122"/>
                <a:ea typeface="宋体" panose="02010600030101010101" pitchFamily="2" charset="-122"/>
              </a:rPr>
              <a:t>在实验中，被试获得一个对两个不同事件中的一个下赌注的机会。</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实验中有三类事件：</a:t>
            </a:r>
            <a:endParaRPr lang="zh-CN" altLang="en-US"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简单事件：从一个一半是红球，一半是黑球的缸中拿出一个红球（</a:t>
            </a:r>
            <a:r>
              <a:rPr lang="en-US" altLang="zh-CN" sz="1800" dirty="0">
                <a:latin typeface="宋体" panose="02010600030101010101" pitchFamily="2" charset="-122"/>
                <a:ea typeface="宋体" panose="02010600030101010101" pitchFamily="2" charset="-122"/>
              </a:rPr>
              <a:t>p=0.5)</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联合事件：</a:t>
            </a:r>
            <a:r>
              <a:rPr lang="en-US" altLang="zh-CN" sz="1800" dirty="0">
                <a:latin typeface="宋体" panose="02010600030101010101" pitchFamily="2" charset="-122"/>
                <a:ea typeface="宋体" panose="02010600030101010101" pitchFamily="2" charset="-122"/>
              </a:rPr>
              <a:t>90%</a:t>
            </a:r>
            <a:r>
              <a:rPr lang="zh-CN" altLang="en-US" sz="1800" dirty="0">
                <a:latin typeface="宋体" panose="02010600030101010101" pitchFamily="2" charset="-122"/>
                <a:ea typeface="宋体" panose="02010600030101010101" pitchFamily="2" charset="-122"/>
              </a:rPr>
              <a:t>红球，</a:t>
            </a:r>
            <a:r>
              <a:rPr lang="en-US" altLang="zh-CN" sz="1800" dirty="0">
                <a:latin typeface="宋体" panose="02010600030101010101" pitchFamily="2" charset="-122"/>
                <a:ea typeface="宋体" panose="02010600030101010101" pitchFamily="2" charset="-122"/>
              </a:rPr>
              <a:t>10%</a:t>
            </a:r>
            <a:r>
              <a:rPr lang="zh-CN" altLang="en-US" sz="1800" dirty="0">
                <a:latin typeface="宋体" panose="02010600030101010101" pitchFamily="2" charset="-122"/>
                <a:ea typeface="宋体" panose="02010600030101010101" pitchFamily="2" charset="-122"/>
              </a:rPr>
              <a:t>黑球的缸中可放回地取出</a:t>
            </a:r>
            <a:r>
              <a:rPr lang="en-US" altLang="zh-CN" sz="1800" dirty="0">
                <a:latin typeface="宋体" panose="02010600030101010101" pitchFamily="2" charset="-122"/>
                <a:ea typeface="宋体" panose="02010600030101010101" pitchFamily="2" charset="-122"/>
              </a:rPr>
              <a:t>7</a:t>
            </a:r>
            <a:r>
              <a:rPr lang="zh-CN" altLang="en-US" sz="1800" dirty="0">
                <a:latin typeface="宋体" panose="02010600030101010101" pitchFamily="2" charset="-122"/>
                <a:ea typeface="宋体" panose="02010600030101010101" pitchFamily="2" charset="-122"/>
              </a:rPr>
              <a:t>个红球（</a:t>
            </a:r>
            <a:r>
              <a:rPr lang="en-US" altLang="zh-CN" sz="1800" dirty="0">
                <a:latin typeface="宋体" panose="02010600030101010101" pitchFamily="2" charset="-122"/>
                <a:ea typeface="宋体" panose="02010600030101010101" pitchFamily="2" charset="-122"/>
              </a:rPr>
              <a:t>p=0.48)</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分离事件：</a:t>
            </a:r>
            <a:r>
              <a:rPr lang="en-US" altLang="zh-CN" sz="1800" dirty="0">
                <a:latin typeface="宋体" panose="02010600030101010101" pitchFamily="2" charset="-122"/>
                <a:ea typeface="宋体" panose="02010600030101010101" pitchFamily="2" charset="-122"/>
              </a:rPr>
              <a:t>90%</a:t>
            </a:r>
            <a:r>
              <a:rPr lang="zh-CN" altLang="en-US" sz="1800" dirty="0">
                <a:latin typeface="宋体" panose="02010600030101010101" pitchFamily="2" charset="-122"/>
                <a:ea typeface="宋体" panose="02010600030101010101" pitchFamily="2" charset="-122"/>
              </a:rPr>
              <a:t>黑球，</a:t>
            </a:r>
            <a:r>
              <a:rPr lang="en-US" altLang="zh-CN" sz="1800" dirty="0">
                <a:latin typeface="宋体" panose="02010600030101010101" pitchFamily="2" charset="-122"/>
                <a:ea typeface="宋体" panose="02010600030101010101" pitchFamily="2" charset="-122"/>
              </a:rPr>
              <a:t>10%</a:t>
            </a:r>
            <a:r>
              <a:rPr lang="zh-CN" altLang="en-US" sz="1800" dirty="0">
                <a:latin typeface="宋体" panose="02010600030101010101" pitchFamily="2" charset="-122"/>
                <a:ea typeface="宋体" panose="02010600030101010101" pitchFamily="2" charset="-122"/>
              </a:rPr>
              <a:t>红球的缸中可放回地在</a:t>
            </a:r>
            <a:r>
              <a:rPr lang="en-US" altLang="zh-CN" sz="1800" dirty="0">
                <a:latin typeface="宋体" panose="02010600030101010101" pitchFamily="2" charset="-122"/>
                <a:ea typeface="宋体" panose="02010600030101010101" pitchFamily="2" charset="-122"/>
              </a:rPr>
              <a:t>7</a:t>
            </a:r>
            <a:r>
              <a:rPr lang="zh-CN" altLang="en-US" sz="1800" dirty="0">
                <a:latin typeface="宋体" panose="02010600030101010101" pitchFamily="2" charset="-122"/>
                <a:ea typeface="宋体" panose="02010600030101010101" pitchFamily="2" charset="-122"/>
              </a:rPr>
              <a:t>次抽取中至少获得一个红球（</a:t>
            </a:r>
            <a:r>
              <a:rPr lang="en-US" altLang="zh-CN" sz="1800" dirty="0">
                <a:latin typeface="宋体" panose="02010600030101010101" pitchFamily="2" charset="-122"/>
                <a:ea typeface="宋体" panose="02010600030101010101" pitchFamily="2" charset="-122"/>
              </a:rPr>
              <a:t>p=0.52)</a:t>
            </a:r>
            <a:endParaRPr lang="zh-CN" altLang="en-US"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a:buNone/>
            </a:pPr>
            <a:endParaRPr lang="zh-CN" altLang="en-US" sz="1800" dirty="0">
              <a:latin typeface="宋体" panose="02010600030101010101" pitchFamily="2" charset="-122"/>
              <a:ea typeface="宋体" panose="02010600030101010101" pitchFamily="2" charset="-122"/>
            </a:endParaRPr>
          </a:p>
        </p:txBody>
      </p:sp>
      <p:sp>
        <p:nvSpPr>
          <p:cNvPr id="4" name="标题 1"/>
          <p:cNvSpPr>
            <a:spLocks noGrp="1"/>
          </p:cNvSpPr>
          <p:nvPr>
            <p:ph type="title"/>
          </p:nvPr>
        </p:nvSpPr>
        <p:spPr>
          <a:xfrm>
            <a:off x="342821" y="797586"/>
            <a:ext cx="6170771" cy="642591"/>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5-7</a:t>
            </a:r>
            <a:r>
              <a:rPr lang="zh-CN" altLang="en-US" sz="2100" b="1" dirty="0">
                <a:latin typeface="宋体" panose="02010600030101010101" pitchFamily="2" charset="-122"/>
                <a:ea typeface="宋体" panose="02010600030101010101" pitchFamily="2" charset="-122"/>
              </a:rPr>
              <a:t>：下赌注实验</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2" name="灯片编号占位符 1"/>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650" y="1392555"/>
            <a:ext cx="6170930" cy="3377565"/>
          </a:xfrm>
        </p:spPr>
        <p:txBody>
          <a:bodyPr>
            <a:normAutofit/>
          </a:bodyPr>
          <a:lstStyle/>
          <a:p>
            <a:r>
              <a:rPr lang="zh-CN" altLang="en-US" sz="1800" dirty="0">
                <a:latin typeface="宋体" panose="02010600030101010101" pitchFamily="2" charset="-122"/>
                <a:ea typeface="宋体" panose="02010600030101010101" pitchFamily="2" charset="-122"/>
              </a:rPr>
              <a:t>在决定对简单事件还是联合事件下赌注时，选联合事件</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在决定对简单事件还是分离事件下赌注时，选分离事件</a:t>
            </a:r>
            <a:endParaRPr lang="zh-CN" altLang="en-US" sz="1800" dirty="0">
              <a:latin typeface="宋体" panose="02010600030101010101" pitchFamily="2" charset="-122"/>
              <a:ea typeface="宋体" panose="02010600030101010101" pitchFamily="2" charset="-122"/>
            </a:endParaRPr>
          </a:p>
          <a:p>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结论：人们倾向于高估联合事件的概率而低估分离事件的概率。</a:t>
            </a:r>
            <a:endParaRPr lang="zh-CN" altLang="en-US" sz="1800" dirty="0">
              <a:latin typeface="宋体" panose="02010600030101010101" pitchFamily="2" charset="-122"/>
              <a:ea typeface="宋体" panose="02010600030101010101" pitchFamily="2" charset="-122"/>
            </a:endParaRPr>
          </a:p>
          <a:p>
            <a:pPr lvl="1">
              <a:buFont typeface="Wingdings" panose="05000000000000000000" charset="0"/>
              <a:buChar char="Ø"/>
            </a:pPr>
            <a:r>
              <a:rPr lang="zh-CN" altLang="en-US" sz="1800" dirty="0">
                <a:latin typeface="宋体" panose="02010600030101010101" pitchFamily="2" charset="-122"/>
                <a:ea typeface="宋体" panose="02010600030101010101" pitchFamily="2" charset="-122"/>
              </a:rPr>
              <a:t>被试的参考点</a:t>
            </a:r>
            <a:endParaRPr lang="zh-CN" altLang="en-US" sz="1800" dirty="0">
              <a:latin typeface="宋体" panose="02010600030101010101" pitchFamily="2" charset="-122"/>
              <a:ea typeface="宋体" panose="02010600030101010101" pitchFamily="2" charset="-122"/>
            </a:endParaRPr>
          </a:p>
          <a:p>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a:buNone/>
            </a:pPr>
            <a:endParaRPr lang="zh-CN" altLang="en-US" sz="1800" dirty="0">
              <a:latin typeface="宋体" panose="02010600030101010101" pitchFamily="2" charset="-122"/>
              <a:ea typeface="宋体" panose="02010600030101010101" pitchFamily="2" charset="-122"/>
            </a:endParaRPr>
          </a:p>
        </p:txBody>
      </p:sp>
      <p:sp>
        <p:nvSpPr>
          <p:cNvPr id="4" name="标题 1"/>
          <p:cNvSpPr>
            <a:spLocks noGrp="1"/>
          </p:cNvSpPr>
          <p:nvPr>
            <p:ph type="title"/>
          </p:nvPr>
        </p:nvSpPr>
        <p:spPr>
          <a:xfrm>
            <a:off x="342821" y="797586"/>
            <a:ext cx="6170771" cy="642591"/>
          </a:xfrm>
        </p:spPr>
        <p:txBody>
          <a:bodyPr>
            <a:normAutofit/>
          </a:bodyPr>
          <a:lstStyle/>
          <a:p>
            <a:pPr algn="l"/>
            <a:r>
              <a:rPr lang="zh-CN" altLang="en-US" sz="2100" b="1" dirty="0">
                <a:latin typeface="宋体" panose="02010600030101010101" pitchFamily="2" charset="-122"/>
                <a:ea typeface="宋体" panose="02010600030101010101" pitchFamily="2" charset="-122"/>
              </a:rPr>
              <a:t>实验结果分析</a:t>
            </a:r>
            <a:endParaRPr lang="zh-CN" altLang="en-US" sz="2100" b="1"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2" name="灯片编号占位符 1"/>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3" name="图片 2"/>
          <p:cNvPicPr>
            <a:picLocks noChangeAspect="1"/>
          </p:cNvPicPr>
          <p:nvPr/>
        </p:nvPicPr>
        <p:blipFill>
          <a:blip r:embed="rId1"/>
          <a:stretch>
            <a:fillRect/>
          </a:stretch>
        </p:blipFill>
        <p:spPr>
          <a:xfrm>
            <a:off x="387985" y="1329055"/>
            <a:ext cx="5880100" cy="2430145"/>
          </a:xfrm>
          <a:prstGeom prst="rect">
            <a:avLst/>
          </a:prstGeom>
        </p:spPr>
      </p:pic>
      <p:pic>
        <p:nvPicPr>
          <p:cNvPr id="6" name="图片 5"/>
          <p:cNvPicPr>
            <a:picLocks noChangeAspect="1"/>
          </p:cNvPicPr>
          <p:nvPr/>
        </p:nvPicPr>
        <p:blipFill>
          <a:blip r:embed="rId2"/>
          <a:stretch>
            <a:fillRect/>
          </a:stretch>
        </p:blipFill>
        <p:spPr>
          <a:xfrm>
            <a:off x="482600" y="645160"/>
            <a:ext cx="1446530" cy="537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2" name="图片 1"/>
          <p:cNvPicPr>
            <a:picLocks noChangeAspect="1"/>
          </p:cNvPicPr>
          <p:nvPr/>
        </p:nvPicPr>
        <p:blipFill>
          <a:blip r:embed="rId1"/>
          <a:stretch>
            <a:fillRect/>
          </a:stretch>
        </p:blipFill>
        <p:spPr>
          <a:xfrm>
            <a:off x="600710" y="885825"/>
            <a:ext cx="2391410" cy="443230"/>
          </a:xfrm>
          <a:prstGeom prst="rect">
            <a:avLst/>
          </a:prstGeom>
        </p:spPr>
      </p:pic>
      <p:pic>
        <p:nvPicPr>
          <p:cNvPr id="7" name="图片 6"/>
          <p:cNvPicPr>
            <a:picLocks noChangeAspect="1"/>
          </p:cNvPicPr>
          <p:nvPr/>
        </p:nvPicPr>
        <p:blipFill>
          <a:blip r:embed="rId2"/>
          <a:stretch>
            <a:fillRect/>
          </a:stretch>
        </p:blipFill>
        <p:spPr>
          <a:xfrm>
            <a:off x="545465" y="1487805"/>
            <a:ext cx="5765165" cy="2373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7507" y="490213"/>
            <a:ext cx="6169914" cy="642501"/>
          </a:xfrm>
        </p:spPr>
        <p:txBody>
          <a:bodyPr>
            <a:normAutofit/>
          </a:bodyPr>
          <a:lstStyle/>
          <a:p>
            <a:pPr algn="l"/>
            <a:r>
              <a:rPr lang="zh-CN" altLang="en-US" sz="2100" b="1" dirty="0">
                <a:latin typeface="宋体" panose="02010600030101010101" pitchFamily="2" charset="-122"/>
                <a:ea typeface="宋体" panose="02010600030101010101" pitchFamily="2" charset="-122"/>
              </a:rPr>
              <a:t>认知失调</a:t>
            </a:r>
            <a:endParaRPr lang="zh-CN" altLang="en-US" sz="2100" b="1" dirty="0">
              <a:latin typeface="宋体" panose="02010600030101010101" pitchFamily="2" charset="-122"/>
              <a:ea typeface="宋体" panose="02010600030101010101" pitchFamily="2" charset="-122"/>
            </a:endParaRPr>
          </a:p>
        </p:txBody>
      </p:sp>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2" name="图片 1"/>
          <p:cNvPicPr>
            <a:picLocks noChangeAspect="1"/>
          </p:cNvPicPr>
          <p:nvPr/>
        </p:nvPicPr>
        <p:blipFill>
          <a:blip r:embed="rId1"/>
          <a:srcRect r="8542"/>
          <a:stretch>
            <a:fillRect/>
          </a:stretch>
        </p:blipFill>
        <p:spPr>
          <a:xfrm>
            <a:off x="436880" y="951230"/>
            <a:ext cx="6370320" cy="1275715"/>
          </a:xfrm>
          <a:prstGeom prst="rect">
            <a:avLst/>
          </a:prstGeom>
        </p:spPr>
      </p:pic>
      <p:pic>
        <p:nvPicPr>
          <p:cNvPr id="7" name="图片 6"/>
          <p:cNvPicPr>
            <a:picLocks noChangeAspect="1"/>
          </p:cNvPicPr>
          <p:nvPr/>
        </p:nvPicPr>
        <p:blipFill>
          <a:blip r:embed="rId2"/>
          <a:stretch>
            <a:fillRect/>
          </a:stretch>
        </p:blipFill>
        <p:spPr>
          <a:xfrm>
            <a:off x="436880" y="2133600"/>
            <a:ext cx="6269990" cy="2734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2821" y="1542813"/>
            <a:ext cx="6170771" cy="1403107"/>
          </a:xfrm>
        </p:spPr>
        <p:txBody>
          <a:bodyPr>
            <a:normAutofit/>
          </a:bodyPr>
          <a:lstStyle/>
          <a:p>
            <a:pPr lvl="0"/>
            <a:r>
              <a:rPr lang="zh-CN" altLang="zh-CN" sz="1800" dirty="0">
                <a:latin typeface="宋体" panose="02010600030101010101" pitchFamily="2" charset="-122"/>
                <a:ea typeface="宋体" panose="02010600030101010101" pitchFamily="2" charset="-122"/>
              </a:rPr>
              <a:t>为什么莫莉的父母会觉得</a:t>
            </a:r>
            <a:r>
              <a:rPr lang="zh-CN" altLang="en-US" sz="1800" dirty="0">
                <a:latin typeface="宋体" panose="02010600030101010101" pitchFamily="2" charset="-122"/>
                <a:ea typeface="宋体" panose="02010600030101010101" pitchFamily="2" charset="-122"/>
              </a:rPr>
              <a:t>有</a:t>
            </a:r>
            <a:r>
              <a:rPr lang="zh-CN" altLang="zh-CN" sz="1800" dirty="0">
                <a:latin typeface="宋体" panose="02010600030101010101" pitchFamily="2" charset="-122"/>
                <a:ea typeface="宋体" panose="02010600030101010101" pitchFamily="2" charset="-122"/>
              </a:rPr>
              <a:t>枪</a:t>
            </a:r>
            <a:r>
              <a:rPr lang="zh-CN" altLang="en-US" sz="1800" dirty="0">
                <a:latin typeface="宋体" panose="02010600030101010101" pitchFamily="2" charset="-122"/>
                <a:ea typeface="宋体" panose="02010600030101010101" pitchFamily="2" charset="-122"/>
              </a:rPr>
              <a:t>的艾米家</a:t>
            </a:r>
            <a:r>
              <a:rPr lang="zh-CN" altLang="zh-CN" sz="1800" dirty="0">
                <a:latin typeface="宋体" panose="02010600030101010101" pitchFamily="2" charset="-122"/>
                <a:ea typeface="宋体" panose="02010600030101010101" pitchFamily="2" charset="-122"/>
              </a:rPr>
              <a:t>比</a:t>
            </a:r>
            <a:r>
              <a:rPr lang="zh-CN" altLang="en-US" sz="1800" dirty="0">
                <a:latin typeface="宋体" panose="02010600030101010101" pitchFamily="2" charset="-122"/>
                <a:ea typeface="宋体" panose="02010600030101010101" pitchFamily="2" charset="-122"/>
              </a:rPr>
              <a:t>有</a:t>
            </a:r>
            <a:r>
              <a:rPr lang="zh-CN" altLang="zh-CN" sz="1800" dirty="0">
                <a:latin typeface="宋体" panose="02010600030101010101" pitchFamily="2" charset="-122"/>
                <a:ea typeface="宋体" panose="02010600030101010101" pitchFamily="2" charset="-122"/>
              </a:rPr>
              <a:t>泳池</a:t>
            </a:r>
            <a:r>
              <a:rPr lang="zh-CN" altLang="en-US" sz="1800" dirty="0">
                <a:latin typeface="宋体" panose="02010600030101010101" pitchFamily="2" charset="-122"/>
                <a:ea typeface="宋体" panose="02010600030101010101" pitchFamily="2" charset="-122"/>
              </a:rPr>
              <a:t>的伊玛尼家</a:t>
            </a:r>
            <a:r>
              <a:rPr lang="zh-CN" altLang="zh-CN" sz="1800" dirty="0">
                <a:latin typeface="宋体" panose="02010600030101010101" pitchFamily="2" charset="-122"/>
                <a:ea typeface="宋体" panose="02010600030101010101" pitchFamily="2" charset="-122"/>
              </a:rPr>
              <a:t>更危险呢？</a:t>
            </a:r>
            <a:endParaRPr lang="en-US" altLang="zh-CN" sz="1800" dirty="0">
              <a:latin typeface="宋体" panose="02010600030101010101" pitchFamily="2" charset="-122"/>
              <a:ea typeface="宋体" panose="02010600030101010101" pitchFamily="2" charset="-122"/>
            </a:endParaRPr>
          </a:p>
          <a:p>
            <a:pPr lvl="0"/>
            <a:r>
              <a:rPr lang="zh-CN" altLang="zh-CN" sz="1800" dirty="0">
                <a:latin typeface="宋体" panose="02010600030101010101" pitchFamily="2" charset="-122"/>
                <a:ea typeface="宋体" panose="02010600030101010101" pitchFamily="2" charset="-122"/>
              </a:rPr>
              <a:t>人们面对不确定性事件的判断与决策是</a:t>
            </a:r>
            <a:r>
              <a:rPr lang="zh-CN" altLang="en-US" sz="1800" dirty="0">
                <a:latin typeface="宋体" panose="02010600030101010101" pitchFamily="2" charset="-122"/>
                <a:ea typeface="宋体" panose="02010600030101010101" pitchFamily="2" charset="-122"/>
              </a:rPr>
              <a:t>否</a:t>
            </a:r>
            <a:r>
              <a:rPr lang="zh-CN" altLang="zh-CN" sz="1800" dirty="0">
                <a:latin typeface="宋体" panose="02010600030101010101" pitchFamily="2" charset="-122"/>
                <a:ea typeface="宋体" panose="02010600030101010101" pitchFamily="2" charset="-122"/>
              </a:rPr>
              <a:t>理性？</a:t>
            </a:r>
            <a:endParaRPr lang="en-US" altLang="zh-CN" sz="1800" dirty="0">
              <a:latin typeface="宋体" panose="02010600030101010101" pitchFamily="2" charset="-122"/>
              <a:ea typeface="宋体" panose="02010600030101010101" pitchFamily="2" charset="-122"/>
            </a:endParaRPr>
          </a:p>
          <a:p>
            <a:pPr lvl="0"/>
            <a:r>
              <a:rPr lang="zh-CN" altLang="zh-CN" sz="1800" dirty="0">
                <a:latin typeface="宋体" panose="02010600030101010101" pitchFamily="2" charset="-122"/>
                <a:ea typeface="宋体" panose="02010600030101010101" pitchFamily="2" charset="-122"/>
              </a:rPr>
              <a:t>人们对这个充斥着各种信息的世界的理解是充分的吗？</a:t>
            </a:r>
            <a:endParaRPr lang="en-US" altLang="zh-CN" sz="1800" dirty="0">
              <a:solidFill>
                <a:prstClr val="black"/>
              </a:solidFill>
              <a:latin typeface="宋体" panose="02010600030101010101" pitchFamily="2" charset="-122"/>
              <a:ea typeface="宋体" panose="02010600030101010101" pitchFamily="2" charset="-122"/>
            </a:endParaRPr>
          </a:p>
          <a:p>
            <a:pPr>
              <a:buNone/>
            </a:pPr>
            <a:endParaRPr lang="en-US" altLang="zh-CN" sz="1800" b="1" dirty="0">
              <a:latin typeface="宋体" panose="02010600030101010101" pitchFamily="2" charset="-122"/>
              <a:ea typeface="宋体" panose="02010600030101010101" pitchFamily="2" charset="-122"/>
            </a:endParaRPr>
          </a:p>
        </p:txBody>
      </p:sp>
      <p:pic>
        <p:nvPicPr>
          <p:cNvPr id="10" name="Picture 3" descr="QQ截图未命名"/>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78281" y="2892353"/>
            <a:ext cx="1194275" cy="127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a:xfrm>
            <a:off x="214240" y="856841"/>
            <a:ext cx="6170771" cy="642591"/>
          </a:xfrm>
        </p:spPr>
        <p:txBody>
          <a:bodyPr>
            <a:normAutofit/>
          </a:bodyPr>
          <a:lstStyle/>
          <a:p>
            <a:r>
              <a:rPr lang="zh-CN" altLang="en-US" b="1" dirty="0">
                <a:latin typeface="宋体" panose="02010600030101010101" pitchFamily="2" charset="-122"/>
                <a:ea typeface="宋体" panose="02010600030101010101" pitchFamily="2" charset="-122"/>
              </a:rPr>
              <a:t>思考</a:t>
            </a:r>
            <a:endParaRPr lang="zh-CN" altLang="en-US" dirty="0"/>
          </a:p>
        </p:txBody>
      </p:sp>
      <p:sp>
        <p:nvSpPr>
          <p:cNvPr id="2" name="灯片编号占位符 1"/>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2846" y="548815"/>
            <a:ext cx="6170772" cy="856986"/>
          </a:xfrm>
        </p:spPr>
        <p:txBody>
          <a:bodyPr>
            <a:normAutofit/>
          </a:bodyPr>
          <a:lstStyle/>
          <a:p>
            <a:pPr algn="l"/>
            <a:r>
              <a:rPr lang="en-US" altLang="zh-CN" sz="2100" b="1" dirty="0">
                <a:latin typeface="宋体" panose="02010600030101010101" pitchFamily="2" charset="-122"/>
                <a:ea typeface="宋体" panose="02010600030101010101" pitchFamily="2" charset="-122"/>
              </a:rPr>
              <a:t>4-</a:t>
            </a:r>
            <a:r>
              <a:rPr lang="zh-CN" altLang="en-US" sz="2100" b="1" dirty="0">
                <a:latin typeface="宋体" panose="02010600030101010101" pitchFamily="2" charset="-122"/>
                <a:ea typeface="宋体" panose="02010600030101010101" pitchFamily="2" charset="-122"/>
              </a:rPr>
              <a:t>情感启发法</a:t>
            </a:r>
            <a:r>
              <a:rPr lang="zh-CN" altLang="en-US" sz="2100" b="1" i="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100" b="1" i="1" dirty="0">
                <a:latin typeface="Times New Roman" panose="02020603050405020304" pitchFamily="18" charset="0"/>
                <a:ea typeface="宋体" panose="02010600030101010101" pitchFamily="2" charset="-122"/>
                <a:cs typeface="Times New Roman" panose="02020603050405020304" pitchFamily="18" charset="0"/>
              </a:rPr>
              <a:t>Affect heuristic</a:t>
            </a:r>
            <a:endParaRPr lang="en-US" altLang="zh-CN" sz="21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zh-CN" altLang="en-US" sz="1800" dirty="0">
                <a:latin typeface="宋体" panose="02010600030101010101" pitchFamily="2" charset="-122"/>
                <a:ea typeface="宋体" panose="02010600030101010101" pitchFamily="2" charset="-122"/>
              </a:rPr>
              <a:t>情感是人们对客观事物是否符合自己需要时所产生的一种主观体验</a:t>
            </a:r>
            <a:endParaRPr lang="zh-CN" altLang="en-US"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情感启发法是指在决断与决策过程中，人们会有意识或无意识地利用自己对决策任务的主观情感反应来做出决策。</a:t>
            </a:r>
            <a:endParaRPr lang="zh-CN" altLang="en-US" sz="1800" dirty="0">
              <a:latin typeface="宋体" panose="02010600030101010101" pitchFamily="2" charset="-122"/>
              <a:ea typeface="宋体" panose="02010600030101010101" pitchFamily="2" charset="-122"/>
            </a:endParaRPr>
          </a:p>
          <a:p>
            <a:pPr lvl="1">
              <a:buFont typeface="Wingdings" panose="05000000000000000000" charset="0"/>
              <a:buChar char="Ø"/>
            </a:pPr>
            <a:r>
              <a:rPr lang="zh-CN" altLang="en-US" sz="1800" dirty="0">
                <a:latin typeface="宋体" panose="02010600030101010101" pitchFamily="2" charset="-122"/>
                <a:ea typeface="宋体" panose="02010600030101010101" pitchFamily="2" charset="-122"/>
              </a:rPr>
              <a:t>人们在作出判断时，其情感本身也是一种信息的来源</a:t>
            </a:r>
            <a:endParaRPr lang="en-US" altLang="zh-CN" sz="1800" dirty="0">
              <a:latin typeface="宋体" panose="02010600030101010101" pitchFamily="2" charset="-122"/>
              <a:ea typeface="宋体" panose="02010600030101010101" pitchFamily="2" charset="-122"/>
            </a:endParaRPr>
          </a:p>
          <a:p>
            <a:pPr lvl="1">
              <a:buFont typeface="Wingdings" panose="05000000000000000000" charset="0"/>
              <a:buChar char="Ø"/>
            </a:pPr>
            <a:r>
              <a:rPr lang="zh-CN" altLang="en-US" sz="1800" dirty="0">
                <a:latin typeface="宋体" panose="02010600030101010101" pitchFamily="2" charset="-122"/>
                <a:ea typeface="宋体" panose="02010600030101010101" pitchFamily="2" charset="-122"/>
              </a:rPr>
              <a:t>运用经验、直觉和本能节省了决策的信息费用</a:t>
            </a:r>
            <a:endParaRPr lang="en-US" altLang="zh-CN" sz="1800" dirty="0">
              <a:latin typeface="宋体" panose="02010600030101010101" pitchFamily="2" charset="-122"/>
              <a:ea typeface="宋体" panose="02010600030101010101" pitchFamily="2" charset="-122"/>
            </a:endParaRPr>
          </a:p>
          <a:p>
            <a:pPr lvl="1">
              <a:buFont typeface="Wingdings" panose="05000000000000000000" charset="0"/>
              <a:buChar char="Ø"/>
            </a:pPr>
            <a:r>
              <a:rPr lang="zh-CN" altLang="en-US" sz="1800" dirty="0">
                <a:latin typeface="宋体" panose="02010600030101010101" pitchFamily="2" charset="-122"/>
                <a:ea typeface="宋体" panose="02010600030101010101" pitchFamily="2" charset="-122"/>
              </a:rPr>
              <a:t>当用严格推理的费用极高的时候，情感启发就是一种经济的决策方式</a:t>
            </a:r>
            <a:endParaRPr lang="en-US" altLang="zh-CN"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14877" r="49" b="35071"/>
          <a:stretch>
            <a:fillRect/>
          </a:stretch>
        </p:blipFill>
        <p:spPr>
          <a:xfrm>
            <a:off x="2014855" y="3825875"/>
            <a:ext cx="2969895" cy="920750"/>
          </a:xfrm>
          <a:prstGeom prst="rect">
            <a:avLst/>
          </a:prstGeom>
        </p:spPr>
      </p:pic>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8071" y="47198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情感启发式模型</a:t>
            </a:r>
            <a:endParaRPr lang="zh-CN" altLang="en-US" sz="2100" dirty="0"/>
          </a:p>
        </p:txBody>
      </p:sp>
      <p:sp>
        <p:nvSpPr>
          <p:cNvPr id="3" name="内容占位符 2"/>
          <p:cNvSpPr>
            <a:spLocks noGrp="1"/>
          </p:cNvSpPr>
          <p:nvPr>
            <p:ph idx="1"/>
          </p:nvPr>
        </p:nvSpPr>
        <p:spPr/>
        <p:txBody>
          <a:bodyPr>
            <a:normAutofit/>
          </a:bodyPr>
          <a:lstStyle/>
          <a:p>
            <a:r>
              <a:rPr lang="zh-CN" altLang="en-US" sz="1800" dirty="0">
                <a:latin typeface="宋体" panose="02010600030101010101" pitchFamily="2" charset="-122"/>
                <a:ea typeface="宋体" panose="02010600030101010101" pitchFamily="2" charset="-122"/>
              </a:rPr>
              <a:t>人们在风险与收益的判断中，总是与个体对该风险活动的“情感评价”相联系。</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如果个体对这个活动的情感是“喜欢”，那么倾向于判断该活动是低风险高收益</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如果对这个个活动的情感是“不喜欢”，则认为是高风险低收益</a:t>
            </a:r>
            <a:endParaRPr lang="en-US" altLang="zh-CN"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3032150" y="967905"/>
            <a:ext cx="792112" cy="1041711"/>
            <a:chOff x="3995936" y="1676400"/>
            <a:chExt cx="1056394" cy="1389270"/>
          </a:xfrm>
        </p:grpSpPr>
        <p:grpSp>
          <p:nvGrpSpPr>
            <p:cNvPr id="5" name="组合 21"/>
            <p:cNvGrpSpPr/>
            <p:nvPr/>
          </p:nvGrpSpPr>
          <p:grpSpPr>
            <a:xfrm>
              <a:off x="3995936" y="1676400"/>
              <a:ext cx="1056394" cy="1389270"/>
              <a:chOff x="1078816" y="964066"/>
              <a:chExt cx="2222812" cy="2923236"/>
            </a:xfrm>
          </p:grpSpPr>
          <p:sp>
            <p:nvSpPr>
              <p:cNvPr id="24" name="Freeform 7"/>
              <p:cNvSpPr/>
              <p:nvPr/>
            </p:nvSpPr>
            <p:spPr bwMode="auto">
              <a:xfrm>
                <a:off x="1078816" y="2540257"/>
                <a:ext cx="696716" cy="1019561"/>
              </a:xfrm>
              <a:custGeom>
                <a:avLst/>
                <a:gdLst>
                  <a:gd name="T0" fmla="*/ 94 w 375"/>
                  <a:gd name="T1" fmla="*/ 0 h 549"/>
                  <a:gd name="T2" fmla="*/ 11 w 375"/>
                  <a:gd name="T3" fmla="*/ 12 h 549"/>
                  <a:gd name="T4" fmla="*/ 0 w 375"/>
                  <a:gd name="T5" fmla="*/ 127 h 549"/>
                  <a:gd name="T6" fmla="*/ 174 w 375"/>
                  <a:gd name="T7" fmla="*/ 549 h 549"/>
                  <a:gd name="T8" fmla="*/ 375 w 375"/>
                  <a:gd name="T9" fmla="*/ 280 h 549"/>
                  <a:gd name="T10" fmla="*/ 94 w 375"/>
                  <a:gd name="T11" fmla="*/ 0 h 549"/>
                </a:gdLst>
                <a:ahLst/>
                <a:cxnLst>
                  <a:cxn ang="0">
                    <a:pos x="T0" y="T1"/>
                  </a:cxn>
                  <a:cxn ang="0">
                    <a:pos x="T2" y="T3"/>
                  </a:cxn>
                  <a:cxn ang="0">
                    <a:pos x="T4" y="T5"/>
                  </a:cxn>
                  <a:cxn ang="0">
                    <a:pos x="T6" y="T7"/>
                  </a:cxn>
                  <a:cxn ang="0">
                    <a:pos x="T8" y="T9"/>
                  </a:cxn>
                  <a:cxn ang="0">
                    <a:pos x="T10" y="T11"/>
                  </a:cxn>
                </a:cxnLst>
                <a:rect l="0" t="0" r="r" b="b"/>
                <a:pathLst>
                  <a:path w="375" h="549">
                    <a:moveTo>
                      <a:pt x="94" y="0"/>
                    </a:moveTo>
                    <a:cubicBezTo>
                      <a:pt x="65" y="0"/>
                      <a:pt x="37" y="4"/>
                      <a:pt x="11" y="12"/>
                    </a:cubicBezTo>
                    <a:cubicBezTo>
                      <a:pt x="3" y="49"/>
                      <a:pt x="0" y="87"/>
                      <a:pt x="0" y="127"/>
                    </a:cubicBezTo>
                    <a:cubicBezTo>
                      <a:pt x="0" y="291"/>
                      <a:pt x="66" y="441"/>
                      <a:pt x="174" y="549"/>
                    </a:cubicBezTo>
                    <a:cubicBezTo>
                      <a:pt x="290" y="514"/>
                      <a:pt x="375" y="407"/>
                      <a:pt x="375" y="280"/>
                    </a:cubicBezTo>
                    <a:cubicBezTo>
                      <a:pt x="375" y="125"/>
                      <a:pt x="249" y="0"/>
                      <a:pt x="94" y="0"/>
                    </a:cubicBezTo>
                    <a:close/>
                  </a:path>
                </a:pathLst>
              </a:cu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25" name="Freeform 8"/>
              <p:cNvSpPr/>
              <p:nvPr/>
            </p:nvSpPr>
            <p:spPr bwMode="auto">
              <a:xfrm>
                <a:off x="1088093" y="2231327"/>
                <a:ext cx="600234" cy="615077"/>
              </a:xfrm>
              <a:custGeom>
                <a:avLst/>
                <a:gdLst>
                  <a:gd name="T0" fmla="*/ 158 w 323"/>
                  <a:gd name="T1" fmla="*/ 0 h 331"/>
                  <a:gd name="T2" fmla="*/ 51 w 323"/>
                  <a:gd name="T3" fmla="*/ 38 h 331"/>
                  <a:gd name="T4" fmla="*/ 0 w 323"/>
                  <a:gd name="T5" fmla="*/ 216 h 331"/>
                  <a:gd name="T6" fmla="*/ 158 w 323"/>
                  <a:gd name="T7" fmla="*/ 331 h 331"/>
                  <a:gd name="T8" fmla="*/ 323 w 323"/>
                  <a:gd name="T9" fmla="*/ 166 h 331"/>
                  <a:gd name="T10" fmla="*/ 158 w 323"/>
                  <a:gd name="T11" fmla="*/ 0 h 331"/>
                </a:gdLst>
                <a:ahLst/>
                <a:cxnLst>
                  <a:cxn ang="0">
                    <a:pos x="T0" y="T1"/>
                  </a:cxn>
                  <a:cxn ang="0">
                    <a:pos x="T2" y="T3"/>
                  </a:cxn>
                  <a:cxn ang="0">
                    <a:pos x="T4" y="T5"/>
                  </a:cxn>
                  <a:cxn ang="0">
                    <a:pos x="T6" y="T7"/>
                  </a:cxn>
                  <a:cxn ang="0">
                    <a:pos x="T8" y="T9"/>
                  </a:cxn>
                  <a:cxn ang="0">
                    <a:pos x="T10" y="T11"/>
                  </a:cxn>
                </a:cxnLst>
                <a:rect l="0" t="0" r="r" b="b"/>
                <a:pathLst>
                  <a:path w="323" h="331">
                    <a:moveTo>
                      <a:pt x="158" y="0"/>
                    </a:moveTo>
                    <a:cubicBezTo>
                      <a:pt x="117" y="0"/>
                      <a:pt x="80" y="14"/>
                      <a:pt x="51" y="38"/>
                    </a:cubicBezTo>
                    <a:cubicBezTo>
                      <a:pt x="25" y="94"/>
                      <a:pt x="8" y="153"/>
                      <a:pt x="0" y="216"/>
                    </a:cubicBezTo>
                    <a:cubicBezTo>
                      <a:pt x="21" y="283"/>
                      <a:pt x="84" y="331"/>
                      <a:pt x="158" y="331"/>
                    </a:cubicBezTo>
                    <a:cubicBezTo>
                      <a:pt x="249" y="331"/>
                      <a:pt x="323" y="257"/>
                      <a:pt x="323" y="166"/>
                    </a:cubicBezTo>
                    <a:cubicBezTo>
                      <a:pt x="323" y="74"/>
                      <a:pt x="249" y="0"/>
                      <a:pt x="158" y="0"/>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26" name="Oval 9"/>
              <p:cNvSpPr>
                <a:spLocks noChangeArrowheads="1"/>
              </p:cNvSpPr>
              <p:nvPr/>
            </p:nvSpPr>
            <p:spPr bwMode="auto">
              <a:xfrm>
                <a:off x="1530616" y="2179723"/>
                <a:ext cx="506964" cy="507925"/>
              </a:xfrm>
              <a:prstGeom prst="ellipse">
                <a:avLst/>
              </a:prstGeom>
              <a:solidFill>
                <a:schemeClr val="accent5">
                  <a:alpha val="70000"/>
                </a:schemeClr>
              </a:solidFill>
              <a:ln>
                <a:noFill/>
              </a:ln>
            </p:spPr>
            <p:txBody>
              <a:bodyPr vert="horz" wrap="square" lIns="68564" tIns="34282" rIns="68564" bIns="34282" numCol="1" anchor="t" anchorCtr="0" compatLnSpc="1"/>
              <a:lstStyle/>
              <a:p>
                <a:endParaRPr lang="zh-CN" altLang="en-US" sz="1350"/>
              </a:p>
            </p:txBody>
          </p:sp>
          <p:sp>
            <p:nvSpPr>
              <p:cNvPr id="27" name="Oval 10"/>
              <p:cNvSpPr>
                <a:spLocks noChangeArrowheads="1"/>
              </p:cNvSpPr>
              <p:nvPr/>
            </p:nvSpPr>
            <p:spPr bwMode="auto">
              <a:xfrm>
                <a:off x="2050137" y="1993832"/>
                <a:ext cx="576113" cy="574257"/>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28" name="Oval 11"/>
              <p:cNvSpPr>
                <a:spLocks noChangeArrowheads="1"/>
              </p:cNvSpPr>
              <p:nvPr/>
            </p:nvSpPr>
            <p:spPr bwMode="auto">
              <a:xfrm>
                <a:off x="1688327" y="1950229"/>
                <a:ext cx="413762" cy="412834"/>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29" name="Oval 12"/>
              <p:cNvSpPr>
                <a:spLocks noChangeArrowheads="1"/>
              </p:cNvSpPr>
              <p:nvPr/>
            </p:nvSpPr>
            <p:spPr bwMode="auto">
              <a:xfrm>
                <a:off x="1955510" y="1555021"/>
                <a:ext cx="256050" cy="25605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30" name="Oval 13"/>
              <p:cNvSpPr>
                <a:spLocks noChangeArrowheads="1"/>
              </p:cNvSpPr>
              <p:nvPr/>
            </p:nvSpPr>
            <p:spPr bwMode="auto">
              <a:xfrm>
                <a:off x="2389682" y="1158887"/>
                <a:ext cx="86278" cy="87205"/>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31" name="Oval 14"/>
              <p:cNvSpPr>
                <a:spLocks noChangeArrowheads="1"/>
              </p:cNvSpPr>
              <p:nvPr/>
            </p:nvSpPr>
            <p:spPr bwMode="auto">
              <a:xfrm>
                <a:off x="1532470" y="1755408"/>
                <a:ext cx="85350" cy="85350"/>
              </a:xfrm>
              <a:prstGeom prst="ellipse">
                <a:avLst/>
              </a:pr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32" name="Oval 15"/>
              <p:cNvSpPr>
                <a:spLocks noChangeArrowheads="1"/>
              </p:cNvSpPr>
              <p:nvPr/>
            </p:nvSpPr>
            <p:spPr bwMode="auto">
              <a:xfrm>
                <a:off x="2068691" y="1905698"/>
                <a:ext cx="87205" cy="88133"/>
              </a:xfrm>
              <a:prstGeom prst="ellipse">
                <a:avLst/>
              </a:prstGeom>
              <a:solidFill>
                <a:schemeClr val="accent1">
                  <a:alpha val="80000"/>
                </a:schemeClr>
              </a:solidFill>
              <a:ln>
                <a:noFill/>
              </a:ln>
            </p:spPr>
            <p:txBody>
              <a:bodyPr vert="horz" wrap="square" lIns="68564" tIns="34282" rIns="68564" bIns="34282" numCol="1" anchor="t" anchorCtr="0" compatLnSpc="1"/>
              <a:lstStyle/>
              <a:p>
                <a:endParaRPr lang="zh-CN" altLang="en-US" sz="1350"/>
              </a:p>
            </p:txBody>
          </p:sp>
          <p:sp>
            <p:nvSpPr>
              <p:cNvPr id="33" name="Freeform 16"/>
              <p:cNvSpPr/>
              <p:nvPr/>
            </p:nvSpPr>
            <p:spPr bwMode="auto">
              <a:xfrm>
                <a:off x="1673483" y="1653359"/>
                <a:ext cx="376653" cy="377581"/>
              </a:xfrm>
              <a:custGeom>
                <a:avLst/>
                <a:gdLst>
                  <a:gd name="T0" fmla="*/ 201 w 203"/>
                  <a:gd name="T1" fmla="*/ 98 h 203"/>
                  <a:gd name="T2" fmla="*/ 105 w 203"/>
                  <a:gd name="T3" fmla="*/ 201 h 203"/>
                  <a:gd name="T4" fmla="*/ 1 w 203"/>
                  <a:gd name="T5" fmla="*/ 105 h 203"/>
                  <a:gd name="T6" fmla="*/ 98 w 203"/>
                  <a:gd name="T7" fmla="*/ 1 h 203"/>
                  <a:gd name="T8" fmla="*/ 201 w 203"/>
                  <a:gd name="T9" fmla="*/ 98 h 203"/>
                </a:gdLst>
                <a:ahLst/>
                <a:cxnLst>
                  <a:cxn ang="0">
                    <a:pos x="T0" y="T1"/>
                  </a:cxn>
                  <a:cxn ang="0">
                    <a:pos x="T2" y="T3"/>
                  </a:cxn>
                  <a:cxn ang="0">
                    <a:pos x="T4" y="T5"/>
                  </a:cxn>
                  <a:cxn ang="0">
                    <a:pos x="T6" y="T7"/>
                  </a:cxn>
                  <a:cxn ang="0">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34" name="Oval 17"/>
              <p:cNvSpPr>
                <a:spLocks noChangeArrowheads="1"/>
              </p:cNvSpPr>
              <p:nvPr/>
            </p:nvSpPr>
            <p:spPr bwMode="auto">
              <a:xfrm>
                <a:off x="1504639" y="1901988"/>
                <a:ext cx="141013" cy="143796"/>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5" name="Oval 18"/>
              <p:cNvSpPr>
                <a:spLocks noChangeArrowheads="1"/>
              </p:cNvSpPr>
              <p:nvPr/>
            </p:nvSpPr>
            <p:spPr bwMode="auto">
              <a:xfrm>
                <a:off x="2167029" y="964066"/>
                <a:ext cx="142869" cy="142868"/>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6" name="Oval 19"/>
              <p:cNvSpPr>
                <a:spLocks noChangeArrowheads="1"/>
              </p:cNvSpPr>
              <p:nvPr/>
            </p:nvSpPr>
            <p:spPr bwMode="auto">
              <a:xfrm>
                <a:off x="2276500" y="1307321"/>
                <a:ext cx="312641" cy="312641"/>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37" name="Oval 20"/>
              <p:cNvSpPr>
                <a:spLocks noChangeArrowheads="1"/>
              </p:cNvSpPr>
              <p:nvPr/>
            </p:nvSpPr>
            <p:spPr bwMode="auto">
              <a:xfrm>
                <a:off x="2276500" y="1816638"/>
                <a:ext cx="312641" cy="314496"/>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38" name="Oval 21"/>
              <p:cNvSpPr>
                <a:spLocks noChangeArrowheads="1"/>
              </p:cNvSpPr>
              <p:nvPr/>
            </p:nvSpPr>
            <p:spPr bwMode="auto">
              <a:xfrm>
                <a:off x="2754274" y="1514202"/>
                <a:ext cx="141013" cy="141013"/>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39" name="Freeform 22"/>
              <p:cNvSpPr/>
              <p:nvPr/>
            </p:nvSpPr>
            <p:spPr bwMode="auto">
              <a:xfrm>
                <a:off x="2947240" y="2064338"/>
                <a:ext cx="348822" cy="600233"/>
              </a:xfrm>
              <a:custGeom>
                <a:avLst/>
                <a:gdLst>
                  <a:gd name="T0" fmla="*/ 0 w 188"/>
                  <a:gd name="T1" fmla="*/ 132 h 323"/>
                  <a:gd name="T2" fmla="*/ 188 w 188"/>
                  <a:gd name="T3" fmla="*/ 323 h 323"/>
                  <a:gd name="T4" fmla="*/ 53 w 188"/>
                  <a:gd name="T5" fmla="*/ 0 h 323"/>
                  <a:gd name="T6" fmla="*/ 0 w 188"/>
                  <a:gd name="T7" fmla="*/ 132 h 323"/>
                </a:gdLst>
                <a:ahLst/>
                <a:cxnLst>
                  <a:cxn ang="0">
                    <a:pos x="T0" y="T1"/>
                  </a:cxn>
                  <a:cxn ang="0">
                    <a:pos x="T2" y="T3"/>
                  </a:cxn>
                  <a:cxn ang="0">
                    <a:pos x="T4" y="T5"/>
                  </a:cxn>
                  <a:cxn ang="0">
                    <a:pos x="T6" y="T7"/>
                  </a:cxn>
                </a:cxnLst>
                <a:rect l="0" t="0" r="r" b="b"/>
                <a:pathLst>
                  <a:path w="188" h="323">
                    <a:moveTo>
                      <a:pt x="0" y="132"/>
                    </a:moveTo>
                    <a:cubicBezTo>
                      <a:pt x="0" y="237"/>
                      <a:pt x="84" y="321"/>
                      <a:pt x="188" y="323"/>
                    </a:cubicBezTo>
                    <a:cubicBezTo>
                      <a:pt x="176" y="201"/>
                      <a:pt x="127" y="89"/>
                      <a:pt x="53" y="0"/>
                    </a:cubicBezTo>
                    <a:cubicBezTo>
                      <a:pt x="20" y="34"/>
                      <a:pt x="0" y="81"/>
                      <a:pt x="0" y="132"/>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0" name="Freeform 23"/>
              <p:cNvSpPr/>
              <p:nvPr/>
            </p:nvSpPr>
            <p:spPr bwMode="auto">
              <a:xfrm>
                <a:off x="2563165" y="2261014"/>
                <a:ext cx="738463" cy="894319"/>
              </a:xfrm>
              <a:custGeom>
                <a:avLst/>
                <a:gdLst>
                  <a:gd name="T0" fmla="*/ 0 w 398"/>
                  <a:gd name="T1" fmla="*/ 241 h 481"/>
                  <a:gd name="T2" fmla="*/ 241 w 398"/>
                  <a:gd name="T3" fmla="*/ 481 h 481"/>
                  <a:gd name="T4" fmla="*/ 375 w 398"/>
                  <a:gd name="T5" fmla="*/ 440 h 481"/>
                  <a:gd name="T6" fmla="*/ 398 w 398"/>
                  <a:gd name="T7" fmla="*/ 277 h 481"/>
                  <a:gd name="T8" fmla="*/ 342 w 398"/>
                  <a:gd name="T9" fmla="*/ 22 h 481"/>
                  <a:gd name="T10" fmla="*/ 241 w 398"/>
                  <a:gd name="T11" fmla="*/ 0 h 481"/>
                  <a:gd name="T12" fmla="*/ 0 w 398"/>
                  <a:gd name="T13" fmla="*/ 241 h 481"/>
                </a:gdLst>
                <a:ahLst/>
                <a:cxnLst>
                  <a:cxn ang="0">
                    <a:pos x="T0" y="T1"/>
                  </a:cxn>
                  <a:cxn ang="0">
                    <a:pos x="T2" y="T3"/>
                  </a:cxn>
                  <a:cxn ang="0">
                    <a:pos x="T4" y="T5"/>
                  </a:cxn>
                  <a:cxn ang="0">
                    <a:pos x="T6" y="T7"/>
                  </a:cxn>
                  <a:cxn ang="0">
                    <a:pos x="T8" y="T9"/>
                  </a:cxn>
                  <a:cxn ang="0">
                    <a:pos x="T10" y="T11"/>
                  </a:cxn>
                  <a:cxn ang="0">
                    <a:pos x="T12" y="T13"/>
                  </a:cxn>
                </a:cxnLst>
                <a:rect l="0" t="0" r="r" b="b"/>
                <a:pathLst>
                  <a:path w="398" h="481">
                    <a:moveTo>
                      <a:pt x="0" y="241"/>
                    </a:moveTo>
                    <a:cubicBezTo>
                      <a:pt x="0" y="374"/>
                      <a:pt x="108" y="481"/>
                      <a:pt x="241" y="481"/>
                    </a:cubicBezTo>
                    <a:cubicBezTo>
                      <a:pt x="291" y="481"/>
                      <a:pt x="337" y="466"/>
                      <a:pt x="375" y="440"/>
                    </a:cubicBezTo>
                    <a:cubicBezTo>
                      <a:pt x="390" y="388"/>
                      <a:pt x="398" y="333"/>
                      <a:pt x="398" y="277"/>
                    </a:cubicBezTo>
                    <a:cubicBezTo>
                      <a:pt x="398" y="186"/>
                      <a:pt x="378" y="100"/>
                      <a:pt x="342" y="22"/>
                    </a:cubicBezTo>
                    <a:cubicBezTo>
                      <a:pt x="311" y="8"/>
                      <a:pt x="277" y="0"/>
                      <a:pt x="241" y="0"/>
                    </a:cubicBezTo>
                    <a:cubicBezTo>
                      <a:pt x="108" y="0"/>
                      <a:pt x="0" y="108"/>
                      <a:pt x="0" y="241"/>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41" name="Freeform 24"/>
              <p:cNvSpPr/>
              <p:nvPr/>
            </p:nvSpPr>
            <p:spPr bwMode="auto">
              <a:xfrm>
                <a:off x="2574297" y="2261014"/>
                <a:ext cx="415618" cy="355316"/>
              </a:xfrm>
              <a:custGeom>
                <a:avLst/>
                <a:gdLst>
                  <a:gd name="T0" fmla="*/ 0 w 224"/>
                  <a:gd name="T1" fmla="*/ 188 h 191"/>
                  <a:gd name="T2" fmla="*/ 33 w 224"/>
                  <a:gd name="T3" fmla="*/ 191 h 191"/>
                  <a:gd name="T4" fmla="*/ 224 w 224"/>
                  <a:gd name="T5" fmla="*/ 0 h 191"/>
                  <a:gd name="T6" fmla="*/ 0 w 224"/>
                  <a:gd name="T7" fmla="*/ 188 h 191"/>
                </a:gdLst>
                <a:ahLst/>
                <a:cxnLst>
                  <a:cxn ang="0">
                    <a:pos x="T0" y="T1"/>
                  </a:cxn>
                  <a:cxn ang="0">
                    <a:pos x="T2" y="T3"/>
                  </a:cxn>
                  <a:cxn ang="0">
                    <a:pos x="T4" y="T5"/>
                  </a:cxn>
                  <a:cxn ang="0">
                    <a:pos x="T6" y="T7"/>
                  </a:cxn>
                </a:cxnLst>
                <a:rect l="0" t="0" r="r" b="b"/>
                <a:pathLst>
                  <a:path w="224" h="191">
                    <a:moveTo>
                      <a:pt x="0" y="188"/>
                    </a:moveTo>
                    <a:cubicBezTo>
                      <a:pt x="11" y="190"/>
                      <a:pt x="22" y="191"/>
                      <a:pt x="33" y="191"/>
                    </a:cubicBezTo>
                    <a:cubicBezTo>
                      <a:pt x="138" y="191"/>
                      <a:pt x="224" y="106"/>
                      <a:pt x="224" y="0"/>
                    </a:cubicBezTo>
                    <a:cubicBezTo>
                      <a:pt x="114" y="5"/>
                      <a:pt x="23" y="84"/>
                      <a:pt x="0" y="188"/>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2" name="Freeform 25"/>
              <p:cNvSpPr/>
              <p:nvPr/>
            </p:nvSpPr>
            <p:spPr bwMode="auto">
              <a:xfrm>
                <a:off x="2840364" y="3083913"/>
                <a:ext cx="420165" cy="581208"/>
              </a:xfrm>
              <a:custGeom>
                <a:avLst/>
                <a:gdLst>
                  <a:gd name="T0" fmla="*/ 224 w 224"/>
                  <a:gd name="T1" fmla="*/ 0 h 310"/>
                  <a:gd name="T2" fmla="*/ 0 w 224"/>
                  <a:gd name="T3" fmla="*/ 240 h 310"/>
                  <a:gd name="T4" fmla="*/ 11 w 224"/>
                  <a:gd name="T5" fmla="*/ 310 h 310"/>
                  <a:gd name="T6" fmla="*/ 224 w 224"/>
                  <a:gd name="T7" fmla="*/ 0 h 310"/>
                </a:gdLst>
                <a:ahLst/>
                <a:cxnLst>
                  <a:cxn ang="0">
                    <a:pos x="T0" y="T1"/>
                  </a:cxn>
                  <a:cxn ang="0">
                    <a:pos x="T2" y="T3"/>
                  </a:cxn>
                  <a:cxn ang="0">
                    <a:pos x="T4" y="T5"/>
                  </a:cxn>
                  <a:cxn ang="0">
                    <a:pos x="T6" y="T7"/>
                  </a:cxn>
                </a:cxnLst>
                <a:rect l="0" t="0" r="r" b="b"/>
                <a:pathLst>
                  <a:path w="224" h="310">
                    <a:moveTo>
                      <a:pt x="224" y="0"/>
                    </a:moveTo>
                    <a:cubicBezTo>
                      <a:pt x="99" y="9"/>
                      <a:pt x="0" y="113"/>
                      <a:pt x="0" y="240"/>
                    </a:cubicBezTo>
                    <a:cubicBezTo>
                      <a:pt x="0" y="265"/>
                      <a:pt x="4" y="288"/>
                      <a:pt x="11" y="310"/>
                    </a:cubicBezTo>
                    <a:cubicBezTo>
                      <a:pt x="112" y="233"/>
                      <a:pt x="187" y="125"/>
                      <a:pt x="224" y="0"/>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3" name="Freeform 26"/>
              <p:cNvSpPr/>
              <p:nvPr/>
            </p:nvSpPr>
            <p:spPr bwMode="auto">
              <a:xfrm>
                <a:off x="1104792" y="3017103"/>
                <a:ext cx="615077" cy="753306"/>
              </a:xfrm>
              <a:custGeom>
                <a:avLst/>
                <a:gdLst>
                  <a:gd name="T0" fmla="*/ 22 w 331"/>
                  <a:gd name="T1" fmla="*/ 0 h 405"/>
                  <a:gd name="T2" fmla="*/ 0 w 331"/>
                  <a:gd name="T3" fmla="*/ 0 h 405"/>
                  <a:gd name="T4" fmla="*/ 316 w 331"/>
                  <a:gd name="T5" fmla="*/ 405 h 405"/>
                  <a:gd name="T6" fmla="*/ 331 w 331"/>
                  <a:gd name="T7" fmla="*/ 309 h 405"/>
                  <a:gd name="T8" fmla="*/ 22 w 331"/>
                  <a:gd name="T9" fmla="*/ 0 h 405"/>
                </a:gdLst>
                <a:ahLst/>
                <a:cxnLst>
                  <a:cxn ang="0">
                    <a:pos x="T0" y="T1"/>
                  </a:cxn>
                  <a:cxn ang="0">
                    <a:pos x="T2" y="T3"/>
                  </a:cxn>
                  <a:cxn ang="0">
                    <a:pos x="T4" y="T5"/>
                  </a:cxn>
                  <a:cxn ang="0">
                    <a:pos x="T6" y="T7"/>
                  </a:cxn>
                  <a:cxn ang="0">
                    <a:pos x="T8" y="T9"/>
                  </a:cxn>
                </a:cxnLst>
                <a:rect l="0" t="0" r="r" b="b"/>
                <a:pathLst>
                  <a:path w="331" h="405">
                    <a:moveTo>
                      <a:pt x="22" y="0"/>
                    </a:moveTo>
                    <a:cubicBezTo>
                      <a:pt x="14" y="0"/>
                      <a:pt x="7" y="0"/>
                      <a:pt x="0" y="0"/>
                    </a:cubicBezTo>
                    <a:cubicBezTo>
                      <a:pt x="40" y="178"/>
                      <a:pt x="158" y="325"/>
                      <a:pt x="316" y="405"/>
                    </a:cubicBezTo>
                    <a:cubicBezTo>
                      <a:pt x="326" y="375"/>
                      <a:pt x="331" y="343"/>
                      <a:pt x="331" y="309"/>
                    </a:cubicBezTo>
                    <a:cubicBezTo>
                      <a:pt x="331" y="138"/>
                      <a:pt x="193" y="0"/>
                      <a:pt x="22" y="0"/>
                    </a:cubicBezTo>
                    <a:close/>
                  </a:path>
                </a:pathLst>
              </a:cu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44" name="Freeform 27"/>
              <p:cNvSpPr/>
              <p:nvPr/>
            </p:nvSpPr>
            <p:spPr bwMode="auto">
              <a:xfrm>
                <a:off x="1406301" y="2974428"/>
                <a:ext cx="1229226" cy="912874"/>
              </a:xfrm>
              <a:custGeom>
                <a:avLst/>
                <a:gdLst>
                  <a:gd name="T0" fmla="*/ 331 w 662"/>
                  <a:gd name="T1" fmla="*/ 0 h 491"/>
                  <a:gd name="T2" fmla="*/ 0 w 662"/>
                  <a:gd name="T3" fmla="*/ 317 h 491"/>
                  <a:gd name="T4" fmla="*/ 422 w 662"/>
                  <a:gd name="T5" fmla="*/ 491 h 491"/>
                  <a:gd name="T6" fmla="*/ 639 w 662"/>
                  <a:gd name="T7" fmla="*/ 451 h 491"/>
                  <a:gd name="T8" fmla="*/ 662 w 662"/>
                  <a:gd name="T9" fmla="*/ 331 h 491"/>
                  <a:gd name="T10" fmla="*/ 331 w 662"/>
                  <a:gd name="T11" fmla="*/ 0 h 491"/>
                </a:gdLst>
                <a:ahLst/>
                <a:cxnLst>
                  <a:cxn ang="0">
                    <a:pos x="T0" y="T1"/>
                  </a:cxn>
                  <a:cxn ang="0">
                    <a:pos x="T2" y="T3"/>
                  </a:cxn>
                  <a:cxn ang="0">
                    <a:pos x="T4" y="T5"/>
                  </a:cxn>
                  <a:cxn ang="0">
                    <a:pos x="T6" y="T7"/>
                  </a:cxn>
                  <a:cxn ang="0">
                    <a:pos x="T8" y="T9"/>
                  </a:cxn>
                  <a:cxn ang="0">
                    <a:pos x="T10" y="T11"/>
                  </a:cxn>
                </a:cxnLst>
                <a:rect l="0" t="0" r="r" b="b"/>
                <a:pathLst>
                  <a:path w="662" h="491">
                    <a:moveTo>
                      <a:pt x="331" y="0"/>
                    </a:moveTo>
                    <a:cubicBezTo>
                      <a:pt x="153" y="0"/>
                      <a:pt x="7" y="141"/>
                      <a:pt x="0" y="317"/>
                    </a:cubicBezTo>
                    <a:cubicBezTo>
                      <a:pt x="108" y="425"/>
                      <a:pt x="258" y="491"/>
                      <a:pt x="422" y="491"/>
                    </a:cubicBezTo>
                    <a:cubicBezTo>
                      <a:pt x="499" y="491"/>
                      <a:pt x="572" y="477"/>
                      <a:pt x="639" y="451"/>
                    </a:cubicBezTo>
                    <a:cubicBezTo>
                      <a:pt x="654" y="414"/>
                      <a:pt x="662" y="373"/>
                      <a:pt x="662" y="331"/>
                    </a:cubicBezTo>
                    <a:cubicBezTo>
                      <a:pt x="662" y="148"/>
                      <a:pt x="514" y="0"/>
                      <a:pt x="331" y="0"/>
                    </a:cubicBezTo>
                    <a:close/>
                  </a:path>
                </a:pathLst>
              </a:cu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45" name="Freeform 28"/>
              <p:cNvSpPr/>
              <p:nvPr/>
            </p:nvSpPr>
            <p:spPr bwMode="auto">
              <a:xfrm>
                <a:off x="2335874" y="2933609"/>
                <a:ext cx="874838" cy="872054"/>
              </a:xfrm>
              <a:custGeom>
                <a:avLst/>
                <a:gdLst>
                  <a:gd name="T0" fmla="*/ 471 w 471"/>
                  <a:gd name="T1" fmla="*/ 153 h 469"/>
                  <a:gd name="T2" fmla="*/ 244 w 471"/>
                  <a:gd name="T3" fmla="*/ 0 h 469"/>
                  <a:gd name="T4" fmla="*/ 0 w 471"/>
                  <a:gd name="T5" fmla="*/ 244 h 469"/>
                  <a:gd name="T6" fmla="*/ 149 w 471"/>
                  <a:gd name="T7" fmla="*/ 469 h 469"/>
                  <a:gd name="T8" fmla="*/ 471 w 471"/>
                  <a:gd name="T9" fmla="*/ 153 h 469"/>
                </a:gdLst>
                <a:ahLst/>
                <a:cxnLst>
                  <a:cxn ang="0">
                    <a:pos x="T0" y="T1"/>
                  </a:cxn>
                  <a:cxn ang="0">
                    <a:pos x="T2" y="T3"/>
                  </a:cxn>
                  <a:cxn ang="0">
                    <a:pos x="T4" y="T5"/>
                  </a:cxn>
                  <a:cxn ang="0">
                    <a:pos x="T6" y="T7"/>
                  </a:cxn>
                  <a:cxn ang="0">
                    <a:pos x="T8" y="T9"/>
                  </a:cxn>
                </a:cxnLst>
                <a:rect l="0" t="0" r="r" b="b"/>
                <a:pathLst>
                  <a:path w="471" h="469">
                    <a:moveTo>
                      <a:pt x="471" y="153"/>
                    </a:moveTo>
                    <a:cubicBezTo>
                      <a:pt x="435" y="63"/>
                      <a:pt x="347" y="0"/>
                      <a:pt x="244" y="0"/>
                    </a:cubicBezTo>
                    <a:cubicBezTo>
                      <a:pt x="109" y="0"/>
                      <a:pt x="0" y="109"/>
                      <a:pt x="0" y="244"/>
                    </a:cubicBezTo>
                    <a:cubicBezTo>
                      <a:pt x="0" y="345"/>
                      <a:pt x="61" y="432"/>
                      <a:pt x="149" y="469"/>
                    </a:cubicBezTo>
                    <a:cubicBezTo>
                      <a:pt x="293" y="410"/>
                      <a:pt x="409" y="296"/>
                      <a:pt x="471" y="153"/>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6" name="Oval 30"/>
              <p:cNvSpPr>
                <a:spLocks noChangeArrowheads="1"/>
              </p:cNvSpPr>
              <p:nvPr/>
            </p:nvSpPr>
            <p:spPr bwMode="auto">
              <a:xfrm>
                <a:off x="2540899" y="1675625"/>
                <a:ext cx="493546" cy="496329"/>
              </a:xfrm>
              <a:prstGeom prst="ellipse">
                <a:avLst/>
              </a:prstGeom>
              <a:solidFill>
                <a:schemeClr val="accent2">
                  <a:alpha val="70000"/>
                </a:schemeClr>
              </a:solidFill>
              <a:ln>
                <a:noFill/>
              </a:ln>
            </p:spPr>
            <p:txBody>
              <a:bodyPr vert="horz" wrap="square" lIns="68564" tIns="34282" rIns="68564" bIns="34282" numCol="1" anchor="t" anchorCtr="0" compatLnSpc="1"/>
              <a:lstStyle/>
              <a:p>
                <a:endParaRPr lang="zh-CN" altLang="en-US" sz="1350"/>
              </a:p>
            </p:txBody>
          </p:sp>
          <p:sp>
            <p:nvSpPr>
              <p:cNvPr id="47" name="Oval 11"/>
              <p:cNvSpPr>
                <a:spLocks noChangeArrowheads="1"/>
              </p:cNvSpPr>
              <p:nvPr/>
            </p:nvSpPr>
            <p:spPr bwMode="auto">
              <a:xfrm>
                <a:off x="1833627" y="2696302"/>
                <a:ext cx="557332" cy="55608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48" name="Oval 11"/>
              <p:cNvSpPr>
                <a:spLocks noChangeArrowheads="1"/>
              </p:cNvSpPr>
              <p:nvPr/>
            </p:nvSpPr>
            <p:spPr bwMode="auto">
              <a:xfrm>
                <a:off x="2226489" y="2491874"/>
                <a:ext cx="249471" cy="248912"/>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grpSp>
        <p:sp>
          <p:nvSpPr>
            <p:cNvPr id="23" name="椭圆 22"/>
            <p:cNvSpPr/>
            <p:nvPr/>
          </p:nvSpPr>
          <p:spPr>
            <a:xfrm>
              <a:off x="4251572" y="2232063"/>
              <a:ext cx="553478" cy="55347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accent1"/>
                </a:solidFill>
                <a:latin typeface="华文细黑" panose="02010600040101010101" pitchFamily="2" charset="-122"/>
                <a:ea typeface="华文细黑" panose="02010600040101010101" pitchFamily="2" charset="-122"/>
              </a:endParaRPr>
            </a:p>
          </p:txBody>
        </p:sp>
      </p:grpSp>
      <p:sp>
        <p:nvSpPr>
          <p:cNvPr id="2" name="矩形 1"/>
          <p:cNvSpPr/>
          <p:nvPr/>
        </p:nvSpPr>
        <p:spPr>
          <a:xfrm>
            <a:off x="2073275" y="2494915"/>
            <a:ext cx="2883535" cy="875665"/>
          </a:xfrm>
          <a:prstGeom prst="rect">
            <a:avLst/>
          </a:prstGeom>
        </p:spPr>
        <p:txBody>
          <a:bodyPr wrap="square">
            <a:spAutoFit/>
          </a:bodyPr>
          <a:lstStyle/>
          <a:p>
            <a:pPr algn="ctr"/>
            <a:r>
              <a:rPr lang="zh-CN" altLang="en-US" sz="2550" b="1" dirty="0">
                <a:solidFill>
                  <a:srgbClr val="009900"/>
                </a:solidFill>
                <a:latin typeface="宋体" panose="02010600030101010101" pitchFamily="2" charset="-122"/>
                <a:ea typeface="宋体" panose="02010600030101010101" pitchFamily="2" charset="-122"/>
              </a:rPr>
              <a:t>框定依赖偏差</a:t>
            </a:r>
            <a:endParaRPr lang="zh-CN" altLang="en-US" sz="2550" b="1" dirty="0">
              <a:solidFill>
                <a:srgbClr val="009900"/>
              </a:solidFill>
              <a:latin typeface="宋体" panose="02010600030101010101" pitchFamily="2" charset="-122"/>
              <a:ea typeface="宋体" panose="02010600030101010101" pitchFamily="2" charset="-122"/>
            </a:endParaRPr>
          </a:p>
          <a:p>
            <a:pPr algn="ctr"/>
            <a:r>
              <a:rPr lang="en-US" altLang="zh-CN" sz="2550" b="1" i="1" dirty="0">
                <a:solidFill>
                  <a:srgbClr val="009900"/>
                </a:solidFill>
                <a:latin typeface="Times New Roman" panose="02020603050405020304" pitchFamily="18" charset="0"/>
                <a:ea typeface="宋体" panose="02010600030101010101" pitchFamily="2" charset="-122"/>
                <a:cs typeface="Times New Roman" panose="02020603050405020304" pitchFamily="18" charset="0"/>
              </a:rPr>
              <a:t>Framing Biases</a:t>
            </a:r>
            <a:endParaRPr lang="en-US" altLang="zh-CN" sz="2550" b="1" i="1" dirty="0">
              <a:solidFill>
                <a:srgbClr val="0099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3242773" y="1450166"/>
            <a:ext cx="494841" cy="300082"/>
          </a:xfrm>
          <a:prstGeom prst="rect">
            <a:avLst/>
          </a:prstGeom>
          <a:noFill/>
        </p:spPr>
        <p:txBody>
          <a:bodyPr wrap="square" rtlCol="0">
            <a:spAutoFit/>
          </a:bodyPr>
          <a:lstStyle/>
          <a:p>
            <a:r>
              <a:rPr lang="en-US" altLang="zh-CN" sz="1350" dirty="0">
                <a:solidFill>
                  <a:schemeClr val="accent1"/>
                </a:solidFill>
                <a:latin typeface="Times New Roman" panose="02020603050405020304" pitchFamily="18" charset="0"/>
                <a:cs typeface="Times New Roman" panose="02020603050405020304" pitchFamily="18" charset="0"/>
              </a:rPr>
              <a:t>5.3</a:t>
            </a:r>
            <a:endParaRPr lang="zh-CN" altLang="en-US" sz="1350" dirty="0">
              <a:solidFill>
                <a:schemeClr val="accent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707390" y="2126615"/>
            <a:ext cx="5440680" cy="368300"/>
          </a:xfrm>
          <a:prstGeom prst="rect">
            <a:avLst/>
          </a:prstGeom>
          <a:noFill/>
        </p:spPr>
        <p:txBody>
          <a:bodyPr wrap="none" rtlCol="0" anchor="t">
            <a:spAutoFit/>
          </a:bodyPr>
          <a:p>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快系统</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下影响人们行为决策的两类认知偏差之二</a:t>
            </a:r>
            <a:endParaRPr lang="zh-CN" altLang="en-US"/>
          </a:p>
        </p:txBody>
      </p:sp>
      <p:sp>
        <p:nvSpPr>
          <p:cNvPr id="7" name="灯片编号占位符 6"/>
          <p:cNvSpPr>
            <a:spLocks noGrp="1"/>
          </p:cNvSpPr>
          <p:nvPr>
            <p:ph type="sldNum" sz="quarter" idx="12"/>
          </p:nvPr>
        </p:nvSpPr>
        <p:spPr/>
        <p:txBody>
          <a:bodyPr/>
          <a:p>
            <a:fld id="{3A0DCBA0-A312-46AB-8163-AF5776386EF4}" type="slidenum">
              <a:rPr lang="zh-CN" altLang="en-US" smtClean="0"/>
            </a:fld>
            <a:endParaRPr lang="zh-CN" altLang="en-US"/>
          </a:p>
        </p:txBody>
      </p:sp>
      <p:sp>
        <p:nvSpPr>
          <p:cNvPr id="8" name="文本框 7"/>
          <p:cNvSpPr txBox="1"/>
          <p:nvPr/>
        </p:nvSpPr>
        <p:spPr>
          <a:xfrm>
            <a:off x="1391285" y="3370580"/>
            <a:ext cx="4550410" cy="368300"/>
          </a:xfrm>
          <a:prstGeom prst="rect">
            <a:avLst/>
          </a:prstGeom>
          <a:noFill/>
        </p:spPr>
        <p:txBody>
          <a:bodyPr wrap="none" rtlCol="0" anchor="t">
            <a:spAutoFit/>
          </a:bodyPr>
          <a:p>
            <a:r>
              <a:rPr lang="zh-CN" altLang="en-US" b="1">
                <a:latin typeface="宋体" panose="02010600030101010101" pitchFamily="2" charset="-122"/>
                <a:ea typeface="宋体" panose="02010600030101010101" pitchFamily="2" charset="-122"/>
                <a:cs typeface="宋体" panose="02010600030101010101" pitchFamily="2" charset="-122"/>
              </a:rPr>
              <a:t>框架的普遍性</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框架独立与框架依赖</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应用</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3" name="图片 2"/>
          <p:cNvPicPr>
            <a:picLocks noChangeAspect="1"/>
          </p:cNvPicPr>
          <p:nvPr/>
        </p:nvPicPr>
        <p:blipFill>
          <a:blip r:embed="rId1"/>
          <a:stretch>
            <a:fillRect/>
          </a:stretch>
        </p:blipFill>
        <p:spPr>
          <a:xfrm>
            <a:off x="453390" y="689610"/>
            <a:ext cx="5600700" cy="3874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646" y="471980"/>
            <a:ext cx="6170772" cy="856986"/>
          </a:xfrm>
        </p:spPr>
        <p:txBody>
          <a:bodyPr>
            <a:normAutofit/>
          </a:bodyPr>
          <a:lstStyle/>
          <a:p>
            <a:pPr algn="l"/>
            <a:r>
              <a:rPr lang="en-US" altLang="zh-CN" sz="2100" b="1" dirty="0">
                <a:latin typeface="Times New Roman" panose="02020603050405020304" pitchFamily="18" charset="0"/>
                <a:ea typeface="宋体" panose="02010600030101010101" pitchFamily="2" charset="-122"/>
                <a:cs typeface="Times New Roman" panose="02020603050405020304" pitchFamily="18" charset="0"/>
              </a:rPr>
              <a:t>Muller-</a:t>
            </a:r>
            <a:r>
              <a:rPr lang="en-US" altLang="zh-CN" sz="2100" b="1" dirty="0" err="1">
                <a:latin typeface="Times New Roman" panose="02020603050405020304" pitchFamily="18" charset="0"/>
                <a:ea typeface="宋体" panose="02010600030101010101" pitchFamily="2" charset="-122"/>
                <a:cs typeface="Times New Roman" panose="02020603050405020304" pitchFamily="18" charset="0"/>
              </a:rPr>
              <a:t>lyer</a:t>
            </a:r>
            <a:r>
              <a:rPr lang="zh-CN" altLang="en-US" sz="2100" b="1" dirty="0">
                <a:latin typeface="宋体" panose="02010600030101010101" pitchFamily="2" charset="-122"/>
                <a:ea typeface="宋体" panose="02010600030101010101" pitchFamily="2" charset="-122"/>
              </a:rPr>
              <a:t>错觉效应</a:t>
            </a:r>
            <a:endParaRPr lang="zh-CN" altLang="en-US" sz="2100" dirty="0"/>
          </a:p>
        </p:txBody>
      </p:sp>
      <p:sp>
        <p:nvSpPr>
          <p:cNvPr id="3" name="内容占位符 2"/>
          <p:cNvSpPr>
            <a:spLocks noGrp="1"/>
          </p:cNvSpPr>
          <p:nvPr>
            <p:ph idx="1"/>
          </p:nvPr>
        </p:nvSpPr>
        <p:spPr/>
        <p:txBody>
          <a:bodyPr>
            <a:normAutofit/>
          </a:bodyPr>
          <a:lstStyle/>
          <a:p>
            <a:r>
              <a:rPr lang="zh-CN" altLang="en-US" sz="1800" dirty="0">
                <a:latin typeface="宋体" panose="02010600030101010101" pitchFamily="2" charset="-122"/>
                <a:ea typeface="宋体" panose="02010600030101010101" pitchFamily="2" charset="-122"/>
              </a:rPr>
              <a:t>下面哪根线段更长？</a:t>
            </a:r>
            <a:endParaRPr lang="en-US" altLang="zh-CN"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grpSp>
        <p:nvGrpSpPr>
          <p:cNvPr id="20" name="Group 4"/>
          <p:cNvGrpSpPr/>
          <p:nvPr/>
        </p:nvGrpSpPr>
        <p:grpSpPr bwMode="auto">
          <a:xfrm>
            <a:off x="944505" y="2193002"/>
            <a:ext cx="1714103" cy="1435561"/>
            <a:chOff x="1980" y="5340"/>
            <a:chExt cx="3600" cy="3432"/>
          </a:xfrm>
        </p:grpSpPr>
        <p:sp>
          <p:nvSpPr>
            <p:cNvPr id="22" name="Line 5"/>
            <p:cNvSpPr>
              <a:spLocks noChangeShapeType="1"/>
            </p:cNvSpPr>
            <p:nvPr/>
          </p:nvSpPr>
          <p:spPr bwMode="auto">
            <a:xfrm>
              <a:off x="2340" y="8148"/>
              <a:ext cx="2700"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23" name="Line 6"/>
            <p:cNvSpPr>
              <a:spLocks noChangeShapeType="1"/>
            </p:cNvSpPr>
            <p:nvPr/>
          </p:nvSpPr>
          <p:spPr bwMode="auto">
            <a:xfrm>
              <a:off x="2520" y="6120"/>
              <a:ext cx="2340"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24" name="Line 7"/>
            <p:cNvSpPr>
              <a:spLocks noChangeShapeType="1"/>
            </p:cNvSpPr>
            <p:nvPr/>
          </p:nvSpPr>
          <p:spPr bwMode="auto">
            <a:xfrm flipV="1">
              <a:off x="4860" y="5340"/>
              <a:ext cx="720" cy="78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25" name="Line 8"/>
            <p:cNvSpPr>
              <a:spLocks noChangeShapeType="1"/>
            </p:cNvSpPr>
            <p:nvPr/>
          </p:nvSpPr>
          <p:spPr bwMode="auto">
            <a:xfrm>
              <a:off x="4860" y="6120"/>
              <a:ext cx="72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26" name="Line 9"/>
            <p:cNvSpPr>
              <a:spLocks noChangeShapeType="1"/>
            </p:cNvSpPr>
            <p:nvPr/>
          </p:nvSpPr>
          <p:spPr bwMode="auto">
            <a:xfrm flipH="1" flipV="1">
              <a:off x="1980" y="5496"/>
              <a:ext cx="54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27" name="Line 10"/>
            <p:cNvSpPr>
              <a:spLocks noChangeShapeType="1"/>
            </p:cNvSpPr>
            <p:nvPr/>
          </p:nvSpPr>
          <p:spPr bwMode="auto">
            <a:xfrm flipH="1">
              <a:off x="1980" y="6120"/>
              <a:ext cx="540" cy="468"/>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28" name="Line 11"/>
            <p:cNvSpPr>
              <a:spLocks noChangeShapeType="1"/>
            </p:cNvSpPr>
            <p:nvPr/>
          </p:nvSpPr>
          <p:spPr bwMode="auto">
            <a:xfrm flipH="1" flipV="1">
              <a:off x="4500" y="7524"/>
              <a:ext cx="54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29" name="Line 12"/>
            <p:cNvSpPr>
              <a:spLocks noChangeShapeType="1"/>
            </p:cNvSpPr>
            <p:nvPr/>
          </p:nvSpPr>
          <p:spPr bwMode="auto">
            <a:xfrm flipH="1">
              <a:off x="4500" y="8148"/>
              <a:ext cx="54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30" name="Line 13"/>
            <p:cNvSpPr>
              <a:spLocks noChangeShapeType="1"/>
            </p:cNvSpPr>
            <p:nvPr/>
          </p:nvSpPr>
          <p:spPr bwMode="auto">
            <a:xfrm flipV="1">
              <a:off x="2340" y="7524"/>
              <a:ext cx="72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31" name="Line 14"/>
            <p:cNvSpPr>
              <a:spLocks noChangeShapeType="1"/>
            </p:cNvSpPr>
            <p:nvPr/>
          </p:nvSpPr>
          <p:spPr bwMode="auto">
            <a:xfrm>
              <a:off x="2340" y="8148"/>
              <a:ext cx="54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grpSp>
      <p:grpSp>
        <p:nvGrpSpPr>
          <p:cNvPr id="33" name="Group 17"/>
          <p:cNvGrpSpPr/>
          <p:nvPr/>
        </p:nvGrpSpPr>
        <p:grpSpPr bwMode="auto">
          <a:xfrm>
            <a:off x="3968141" y="1977028"/>
            <a:ext cx="1714103" cy="1856945"/>
            <a:chOff x="2220" y="4956"/>
            <a:chExt cx="3600" cy="4680"/>
          </a:xfrm>
        </p:grpSpPr>
        <p:sp>
          <p:nvSpPr>
            <p:cNvPr id="35" name="Rectangle 18"/>
            <p:cNvSpPr>
              <a:spLocks noChangeArrowheads="1"/>
            </p:cNvSpPr>
            <p:nvPr/>
          </p:nvSpPr>
          <p:spPr bwMode="auto">
            <a:xfrm>
              <a:off x="2760" y="4956"/>
              <a:ext cx="2340" cy="4680"/>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ea typeface="华文楷体" panose="02010600040101010101" charset="-122"/>
                </a:defRPr>
              </a:lvl1pPr>
              <a:lvl2pPr marL="742950" indent="-285750">
                <a:defRPr>
                  <a:solidFill>
                    <a:schemeClr val="tx1"/>
                  </a:solidFill>
                  <a:latin typeface="Times New Roman" panose="02020603050405020304" pitchFamily="18" charset="0"/>
                  <a:ea typeface="华文楷体" panose="02010600040101010101" charset="-122"/>
                </a:defRPr>
              </a:lvl2pPr>
              <a:lvl3pPr marL="1143000" indent="-228600">
                <a:defRPr>
                  <a:solidFill>
                    <a:schemeClr val="tx1"/>
                  </a:solidFill>
                  <a:latin typeface="Times New Roman" panose="02020603050405020304" pitchFamily="18" charset="0"/>
                  <a:ea typeface="华文楷体" panose="02010600040101010101" charset="-122"/>
                </a:defRPr>
              </a:lvl3pPr>
              <a:lvl4pPr marL="1600200" indent="-228600">
                <a:defRPr>
                  <a:solidFill>
                    <a:schemeClr val="tx1"/>
                  </a:solidFill>
                  <a:latin typeface="Times New Roman" panose="02020603050405020304" pitchFamily="18" charset="0"/>
                  <a:ea typeface="华文楷体" panose="02010600040101010101" charset="-122"/>
                </a:defRPr>
              </a:lvl4pPr>
              <a:lvl5pPr marL="2057400" indent="-228600">
                <a:defRPr>
                  <a:solidFill>
                    <a:schemeClr val="tx1"/>
                  </a:solidFill>
                  <a:latin typeface="Times New Roman" panose="02020603050405020304" pitchFamily="18" charset="0"/>
                  <a:ea typeface="华文楷体" panose="02010600040101010101"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华文楷体" panose="02010600040101010101"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华文楷体" panose="02010600040101010101"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华文楷体" panose="02010600040101010101"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华文楷体" panose="02010600040101010101" charset="-122"/>
                </a:defRPr>
              </a:lvl9pPr>
            </a:lstStyle>
            <a:p>
              <a:endParaRPr lang="zh-CN" altLang="en-US" sz="1350"/>
            </a:p>
          </p:txBody>
        </p:sp>
        <p:sp>
          <p:nvSpPr>
            <p:cNvPr id="36" name="Line 19"/>
            <p:cNvSpPr>
              <a:spLocks noChangeShapeType="1"/>
            </p:cNvSpPr>
            <p:nvPr/>
          </p:nvSpPr>
          <p:spPr bwMode="auto">
            <a:xfrm>
              <a:off x="2580" y="8388"/>
              <a:ext cx="2700"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37" name="Line 20"/>
            <p:cNvSpPr>
              <a:spLocks noChangeShapeType="1"/>
            </p:cNvSpPr>
            <p:nvPr/>
          </p:nvSpPr>
          <p:spPr bwMode="auto">
            <a:xfrm>
              <a:off x="2760" y="6360"/>
              <a:ext cx="2340"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38" name="Line 21"/>
            <p:cNvSpPr>
              <a:spLocks noChangeShapeType="1"/>
            </p:cNvSpPr>
            <p:nvPr/>
          </p:nvSpPr>
          <p:spPr bwMode="auto">
            <a:xfrm flipV="1">
              <a:off x="5100" y="5580"/>
              <a:ext cx="720" cy="78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39" name="Line 22"/>
            <p:cNvSpPr>
              <a:spLocks noChangeShapeType="1"/>
            </p:cNvSpPr>
            <p:nvPr/>
          </p:nvSpPr>
          <p:spPr bwMode="auto">
            <a:xfrm>
              <a:off x="5100" y="6360"/>
              <a:ext cx="72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40" name="Line 23"/>
            <p:cNvSpPr>
              <a:spLocks noChangeShapeType="1"/>
            </p:cNvSpPr>
            <p:nvPr/>
          </p:nvSpPr>
          <p:spPr bwMode="auto">
            <a:xfrm flipH="1" flipV="1">
              <a:off x="2220" y="5736"/>
              <a:ext cx="54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41" name="Line 24"/>
            <p:cNvSpPr>
              <a:spLocks noChangeShapeType="1"/>
            </p:cNvSpPr>
            <p:nvPr/>
          </p:nvSpPr>
          <p:spPr bwMode="auto">
            <a:xfrm flipH="1">
              <a:off x="2220" y="6360"/>
              <a:ext cx="540" cy="468"/>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42" name="Line 25"/>
            <p:cNvSpPr>
              <a:spLocks noChangeShapeType="1"/>
            </p:cNvSpPr>
            <p:nvPr/>
          </p:nvSpPr>
          <p:spPr bwMode="auto">
            <a:xfrm flipH="1" flipV="1">
              <a:off x="4740" y="7764"/>
              <a:ext cx="54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43" name="Line 26"/>
            <p:cNvSpPr>
              <a:spLocks noChangeShapeType="1"/>
            </p:cNvSpPr>
            <p:nvPr/>
          </p:nvSpPr>
          <p:spPr bwMode="auto">
            <a:xfrm flipH="1">
              <a:off x="4740" y="8388"/>
              <a:ext cx="54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44" name="Line 27"/>
            <p:cNvSpPr>
              <a:spLocks noChangeShapeType="1"/>
            </p:cNvSpPr>
            <p:nvPr/>
          </p:nvSpPr>
          <p:spPr bwMode="auto">
            <a:xfrm flipV="1">
              <a:off x="2580" y="7764"/>
              <a:ext cx="72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sp>
          <p:nvSpPr>
            <p:cNvPr id="45" name="Line 28"/>
            <p:cNvSpPr>
              <a:spLocks noChangeShapeType="1"/>
            </p:cNvSpPr>
            <p:nvPr/>
          </p:nvSpPr>
          <p:spPr bwMode="auto">
            <a:xfrm>
              <a:off x="2580" y="8388"/>
              <a:ext cx="54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endParaRPr lang="zh-CN" altLang="en-US" sz="1350"/>
            </a:p>
          </p:txBody>
        </p:sp>
      </p:gr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85437" y="587368"/>
            <a:ext cx="6169914" cy="642501"/>
          </a:xfrm>
        </p:spPr>
        <p:txBody>
          <a:bodyPr>
            <a:normAutofit/>
          </a:bodyPr>
          <a:lstStyle/>
          <a:p>
            <a:pPr algn="l"/>
            <a:r>
              <a:rPr lang="zh-CN" altLang="en-US" sz="2100" b="1" dirty="0">
                <a:latin typeface="宋体" panose="02010600030101010101" pitchFamily="2" charset="-122"/>
                <a:ea typeface="宋体" panose="02010600030101010101" pitchFamily="2" charset="-122"/>
              </a:rPr>
              <a:t>媒体框架：照骗？</a:t>
            </a:r>
            <a:endParaRPr lang="zh-CN" altLang="en-US" sz="2100" b="1" dirty="0">
              <a:latin typeface="宋体" panose="02010600030101010101" pitchFamily="2" charset="-122"/>
              <a:ea typeface="宋体" panose="02010600030101010101" pitchFamily="2" charset="-122"/>
            </a:endParaRPr>
          </a:p>
        </p:txBody>
      </p:sp>
      <p:sp>
        <p:nvSpPr>
          <p:cNvPr id="5" name="矩形 4"/>
          <p:cNvSpPr/>
          <p:nvPr/>
        </p:nvSpPr>
        <p:spPr>
          <a:xfrm>
            <a:off x="318" y="951337"/>
            <a:ext cx="296542" cy="377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6" name="图片 5"/>
          <p:cNvPicPr>
            <a:picLocks noChangeAspect="1"/>
          </p:cNvPicPr>
          <p:nvPr/>
        </p:nvPicPr>
        <p:blipFill>
          <a:blip r:embed="rId1"/>
          <a:srcRect l="15932"/>
          <a:stretch>
            <a:fillRect/>
          </a:stretch>
        </p:blipFill>
        <p:spPr>
          <a:xfrm>
            <a:off x="485140" y="1229995"/>
            <a:ext cx="6235700" cy="3182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391" y="47198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背景对判断的影响</a:t>
            </a:r>
            <a:endParaRPr lang="zh-CN" altLang="en-US" sz="2100" dirty="0"/>
          </a:p>
        </p:txBody>
      </p:sp>
      <p:sp>
        <p:nvSpPr>
          <p:cNvPr id="3" name="内容占位符 2"/>
          <p:cNvSpPr>
            <a:spLocks noGrp="1"/>
          </p:cNvSpPr>
          <p:nvPr>
            <p:ph idx="1"/>
          </p:nvPr>
        </p:nvSpPr>
        <p:spPr/>
        <p:txBody>
          <a:bodyPr>
            <a:normAutofit/>
          </a:bodyPr>
          <a:lstStyle/>
          <a:p>
            <a:r>
              <a:rPr lang="zh-CN" altLang="en-US" sz="1800" dirty="0">
                <a:latin typeface="宋体" panose="02010600030101010101" pitchFamily="2" charset="-122"/>
                <a:ea typeface="宋体" panose="02010600030101010101" pitchFamily="2" charset="-122"/>
              </a:rPr>
              <a:t>背景，或者说呈现和描述事物的方式会影响到我们的判断</a:t>
            </a:r>
            <a:r>
              <a:rPr lang="en-US" altLang="zh-CN" sz="1800" dirty="0">
                <a:latin typeface="宋体" panose="02010600030101010101" pitchFamily="2" charset="-122"/>
                <a:ea typeface="宋体" panose="02010600030101010101" pitchFamily="2" charset="-122"/>
              </a:rPr>
              <a:t>——</a:t>
            </a:r>
            <a:r>
              <a:rPr lang="zh-CN" altLang="en-US" sz="1800" b="1"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背景依赖</a:t>
            </a:r>
            <a:r>
              <a:rPr lang="zh-CN" altLang="en-US" sz="1800" dirty="0">
                <a:latin typeface="宋体" panose="02010600030101010101" pitchFamily="2" charset="-122"/>
                <a:ea typeface="宋体" panose="02010600030101010101" pitchFamily="2" charset="-122"/>
              </a:rPr>
              <a:t>（</a:t>
            </a:r>
            <a:r>
              <a:rPr lang="en-US" altLang="zh-CN" sz="1800" i="1" dirty="0">
                <a:latin typeface="Times New Roman" panose="02020603050405020304" pitchFamily="18" charset="0"/>
                <a:ea typeface="宋体" panose="02010600030101010101" pitchFamily="2" charset="-122"/>
                <a:cs typeface="Times New Roman" panose="02020603050405020304" pitchFamily="18" charset="0"/>
              </a:rPr>
              <a:t>context dependence</a:t>
            </a:r>
            <a:r>
              <a:rPr lang="en-US" altLang="zh-CN" sz="1800" dirty="0">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grpSp>
        <p:nvGrpSpPr>
          <p:cNvPr id="6" name="ï$ľïḓ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806427" y="1869040"/>
            <a:ext cx="5483435" cy="1943766"/>
            <a:chOff x="695818" y="1899396"/>
            <a:chExt cx="10876753" cy="3415561"/>
          </a:xfrm>
        </p:grpSpPr>
        <p:grpSp>
          <p:nvGrpSpPr>
            <p:cNvPr id="7" name="íṧļíḍê"/>
            <p:cNvGrpSpPr/>
            <p:nvPr/>
          </p:nvGrpSpPr>
          <p:grpSpPr>
            <a:xfrm>
              <a:off x="3117555" y="1899396"/>
              <a:ext cx="6095918" cy="3415561"/>
              <a:chOff x="2542478" y="2148500"/>
              <a:chExt cx="6547738" cy="3668715"/>
            </a:xfrm>
          </p:grpSpPr>
          <p:grpSp>
            <p:nvGrpSpPr>
              <p:cNvPr id="11" name="išļïdè"/>
              <p:cNvGrpSpPr>
                <a:grpSpLocks noChangeAspect="1"/>
              </p:cNvGrpSpPr>
              <p:nvPr/>
            </p:nvGrpSpPr>
            <p:grpSpPr bwMode="auto">
              <a:xfrm rot="5400000">
                <a:off x="3981989" y="708989"/>
                <a:ext cx="3668715" cy="6547738"/>
                <a:chOff x="2689" y="825"/>
                <a:chExt cx="2311" cy="3300"/>
              </a:xfrm>
            </p:grpSpPr>
            <p:sp>
              <p:nvSpPr>
                <p:cNvPr id="15" name="íŝḷîḍê"/>
                <p:cNvSpPr/>
                <p:nvPr/>
              </p:nvSpPr>
              <p:spPr bwMode="auto">
                <a:xfrm>
                  <a:off x="4311" y="1179"/>
                  <a:ext cx="462" cy="2068"/>
                </a:xfrm>
                <a:custGeom>
                  <a:avLst/>
                  <a:gdLst>
                    <a:gd name="T0" fmla="*/ 0 w 462"/>
                    <a:gd name="T1" fmla="*/ 0 h 2068"/>
                    <a:gd name="T2" fmla="*/ 0 w 462"/>
                    <a:gd name="T3" fmla="*/ 2068 h 2068"/>
                    <a:gd name="T4" fmla="*/ 462 w 462"/>
                    <a:gd name="T5" fmla="*/ 1702 h 2068"/>
                    <a:gd name="T6" fmla="*/ 462 w 462"/>
                    <a:gd name="T7" fmla="*/ 0 h 2068"/>
                    <a:gd name="T8" fmla="*/ 0 w 462"/>
                    <a:gd name="T9" fmla="*/ 0 h 2068"/>
                  </a:gdLst>
                  <a:ahLst/>
                  <a:cxnLst>
                    <a:cxn ang="0">
                      <a:pos x="T0" y="T1"/>
                    </a:cxn>
                    <a:cxn ang="0">
                      <a:pos x="T2" y="T3"/>
                    </a:cxn>
                    <a:cxn ang="0">
                      <a:pos x="T4" y="T5"/>
                    </a:cxn>
                    <a:cxn ang="0">
                      <a:pos x="T6" y="T7"/>
                    </a:cxn>
                    <a:cxn ang="0">
                      <a:pos x="T8" y="T9"/>
                    </a:cxn>
                  </a:cxnLst>
                  <a:rect l="0" t="0" r="r" b="b"/>
                  <a:pathLst>
                    <a:path w="462" h="2068">
                      <a:moveTo>
                        <a:pt x="0" y="0"/>
                      </a:moveTo>
                      <a:lnTo>
                        <a:pt x="0" y="2068"/>
                      </a:lnTo>
                      <a:lnTo>
                        <a:pt x="462" y="1702"/>
                      </a:lnTo>
                      <a:lnTo>
                        <a:pt x="462" y="0"/>
                      </a:lnTo>
                      <a:lnTo>
                        <a:pt x="0"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16" name="îs1îďè"/>
                <p:cNvSpPr/>
                <p:nvPr/>
              </p:nvSpPr>
              <p:spPr bwMode="auto">
                <a:xfrm>
                  <a:off x="4311" y="1179"/>
                  <a:ext cx="462" cy="2068"/>
                </a:xfrm>
                <a:custGeom>
                  <a:avLst/>
                  <a:gdLst>
                    <a:gd name="T0" fmla="*/ 0 w 462"/>
                    <a:gd name="T1" fmla="*/ 0 h 2068"/>
                    <a:gd name="T2" fmla="*/ 0 w 462"/>
                    <a:gd name="T3" fmla="*/ 2068 h 2068"/>
                    <a:gd name="T4" fmla="*/ 462 w 462"/>
                    <a:gd name="T5" fmla="*/ 1702 h 2068"/>
                    <a:gd name="T6" fmla="*/ 462 w 462"/>
                    <a:gd name="T7" fmla="*/ 0 h 2068"/>
                    <a:gd name="T8" fmla="*/ 0 w 462"/>
                    <a:gd name="T9" fmla="*/ 0 h 2068"/>
                  </a:gdLst>
                  <a:ahLst/>
                  <a:cxnLst>
                    <a:cxn ang="0">
                      <a:pos x="T0" y="T1"/>
                    </a:cxn>
                    <a:cxn ang="0">
                      <a:pos x="T2" y="T3"/>
                    </a:cxn>
                    <a:cxn ang="0">
                      <a:pos x="T4" y="T5"/>
                    </a:cxn>
                    <a:cxn ang="0">
                      <a:pos x="T6" y="T7"/>
                    </a:cxn>
                    <a:cxn ang="0">
                      <a:pos x="T8" y="T9"/>
                    </a:cxn>
                  </a:cxnLst>
                  <a:rect l="0" t="0" r="r" b="b"/>
                  <a:pathLst>
                    <a:path w="462" h="2068">
                      <a:moveTo>
                        <a:pt x="0" y="0"/>
                      </a:moveTo>
                      <a:lnTo>
                        <a:pt x="0" y="2068"/>
                      </a:lnTo>
                      <a:lnTo>
                        <a:pt x="462" y="1702"/>
                      </a:lnTo>
                      <a:lnTo>
                        <a:pt x="4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17" name="íṥḻïḍé"/>
                <p:cNvSpPr/>
                <p:nvPr/>
              </p:nvSpPr>
              <p:spPr bwMode="auto">
                <a:xfrm>
                  <a:off x="4084" y="825"/>
                  <a:ext cx="916" cy="395"/>
                </a:xfrm>
                <a:custGeom>
                  <a:avLst/>
                  <a:gdLst>
                    <a:gd name="T0" fmla="*/ 458 w 916"/>
                    <a:gd name="T1" fmla="*/ 0 h 395"/>
                    <a:gd name="T2" fmla="*/ 916 w 916"/>
                    <a:gd name="T3" fmla="*/ 395 h 395"/>
                    <a:gd name="T4" fmla="*/ 458 w 916"/>
                    <a:gd name="T5" fmla="*/ 395 h 395"/>
                    <a:gd name="T6" fmla="*/ 0 w 916"/>
                    <a:gd name="T7" fmla="*/ 395 h 395"/>
                    <a:gd name="T8" fmla="*/ 458 w 916"/>
                    <a:gd name="T9" fmla="*/ 0 h 395"/>
                  </a:gdLst>
                  <a:ahLst/>
                  <a:cxnLst>
                    <a:cxn ang="0">
                      <a:pos x="T0" y="T1"/>
                    </a:cxn>
                    <a:cxn ang="0">
                      <a:pos x="T2" y="T3"/>
                    </a:cxn>
                    <a:cxn ang="0">
                      <a:pos x="T4" y="T5"/>
                    </a:cxn>
                    <a:cxn ang="0">
                      <a:pos x="T6" y="T7"/>
                    </a:cxn>
                    <a:cxn ang="0">
                      <a:pos x="T8" y="T9"/>
                    </a:cxn>
                  </a:cxnLst>
                  <a:rect l="0" t="0" r="r" b="b"/>
                  <a:pathLst>
                    <a:path w="916" h="395">
                      <a:moveTo>
                        <a:pt x="458" y="0"/>
                      </a:moveTo>
                      <a:lnTo>
                        <a:pt x="916" y="395"/>
                      </a:lnTo>
                      <a:lnTo>
                        <a:pt x="458" y="395"/>
                      </a:lnTo>
                      <a:lnTo>
                        <a:pt x="0" y="395"/>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18" name="íşļîdè"/>
                <p:cNvSpPr/>
                <p:nvPr/>
              </p:nvSpPr>
              <p:spPr bwMode="auto">
                <a:xfrm>
                  <a:off x="4084" y="825"/>
                  <a:ext cx="916" cy="395"/>
                </a:xfrm>
                <a:custGeom>
                  <a:avLst/>
                  <a:gdLst>
                    <a:gd name="T0" fmla="*/ 458 w 916"/>
                    <a:gd name="T1" fmla="*/ 0 h 395"/>
                    <a:gd name="T2" fmla="*/ 916 w 916"/>
                    <a:gd name="T3" fmla="*/ 395 h 395"/>
                    <a:gd name="T4" fmla="*/ 458 w 916"/>
                    <a:gd name="T5" fmla="*/ 395 h 395"/>
                    <a:gd name="T6" fmla="*/ 0 w 916"/>
                    <a:gd name="T7" fmla="*/ 395 h 395"/>
                    <a:gd name="T8" fmla="*/ 458 w 916"/>
                    <a:gd name="T9" fmla="*/ 0 h 395"/>
                  </a:gdLst>
                  <a:ahLst/>
                  <a:cxnLst>
                    <a:cxn ang="0">
                      <a:pos x="T0" y="T1"/>
                    </a:cxn>
                    <a:cxn ang="0">
                      <a:pos x="T2" y="T3"/>
                    </a:cxn>
                    <a:cxn ang="0">
                      <a:pos x="T4" y="T5"/>
                    </a:cxn>
                    <a:cxn ang="0">
                      <a:pos x="T6" y="T7"/>
                    </a:cxn>
                    <a:cxn ang="0">
                      <a:pos x="T8" y="T9"/>
                    </a:cxn>
                  </a:cxnLst>
                  <a:rect l="0" t="0" r="r" b="b"/>
                  <a:pathLst>
                    <a:path w="916" h="395">
                      <a:moveTo>
                        <a:pt x="458" y="0"/>
                      </a:moveTo>
                      <a:lnTo>
                        <a:pt x="916" y="395"/>
                      </a:lnTo>
                      <a:lnTo>
                        <a:pt x="458" y="395"/>
                      </a:lnTo>
                      <a:lnTo>
                        <a:pt x="0" y="395"/>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19" name="iṣḻïḋè"/>
                <p:cNvSpPr/>
                <p:nvPr/>
              </p:nvSpPr>
              <p:spPr bwMode="auto">
                <a:xfrm>
                  <a:off x="4084" y="825"/>
                  <a:ext cx="458" cy="395"/>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0" name="i$ḷïdê"/>
                <p:cNvSpPr/>
                <p:nvPr/>
              </p:nvSpPr>
              <p:spPr bwMode="auto">
                <a:xfrm>
                  <a:off x="4084" y="825"/>
                  <a:ext cx="458" cy="395"/>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1" name="ïṣ1îḓe"/>
                <p:cNvSpPr/>
                <p:nvPr/>
              </p:nvSpPr>
              <p:spPr bwMode="auto">
                <a:xfrm>
                  <a:off x="4542" y="825"/>
                  <a:ext cx="458" cy="395"/>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close/>
                    </a:path>
                  </a:pathLst>
                </a:custGeom>
                <a:solidFill>
                  <a:srgbClr val="AEADCC"/>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2" name="íšḷiḓe"/>
                <p:cNvSpPr/>
                <p:nvPr/>
              </p:nvSpPr>
              <p:spPr bwMode="auto">
                <a:xfrm>
                  <a:off x="4542" y="825"/>
                  <a:ext cx="458" cy="395"/>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3" name="íṡlîḍê"/>
                <p:cNvSpPr/>
                <p:nvPr/>
              </p:nvSpPr>
              <p:spPr bwMode="auto">
                <a:xfrm>
                  <a:off x="4311" y="1220"/>
                  <a:ext cx="462" cy="2027"/>
                </a:xfrm>
                <a:custGeom>
                  <a:avLst/>
                  <a:gdLst>
                    <a:gd name="T0" fmla="*/ 462 w 462"/>
                    <a:gd name="T1" fmla="*/ 0 h 2027"/>
                    <a:gd name="T2" fmla="*/ 231 w 462"/>
                    <a:gd name="T3" fmla="*/ 0 h 2027"/>
                    <a:gd name="T4" fmla="*/ 0 w 462"/>
                    <a:gd name="T5" fmla="*/ 0 h 2027"/>
                    <a:gd name="T6" fmla="*/ 0 w 462"/>
                    <a:gd name="T7" fmla="*/ 2027 h 2027"/>
                    <a:gd name="T8" fmla="*/ 462 w 462"/>
                    <a:gd name="T9" fmla="*/ 1661 h 2027"/>
                    <a:gd name="T10" fmla="*/ 462 w 462"/>
                    <a:gd name="T11" fmla="*/ 0 h 2027"/>
                  </a:gdLst>
                  <a:ahLst/>
                  <a:cxnLst>
                    <a:cxn ang="0">
                      <a:pos x="T0" y="T1"/>
                    </a:cxn>
                    <a:cxn ang="0">
                      <a:pos x="T2" y="T3"/>
                    </a:cxn>
                    <a:cxn ang="0">
                      <a:pos x="T4" y="T5"/>
                    </a:cxn>
                    <a:cxn ang="0">
                      <a:pos x="T6" y="T7"/>
                    </a:cxn>
                    <a:cxn ang="0">
                      <a:pos x="T8" y="T9"/>
                    </a:cxn>
                    <a:cxn ang="0">
                      <a:pos x="T10" y="T11"/>
                    </a:cxn>
                  </a:cxnLst>
                  <a:rect l="0" t="0" r="r" b="b"/>
                  <a:pathLst>
                    <a:path w="462" h="2027">
                      <a:moveTo>
                        <a:pt x="462" y="0"/>
                      </a:moveTo>
                      <a:lnTo>
                        <a:pt x="231" y="0"/>
                      </a:lnTo>
                      <a:lnTo>
                        <a:pt x="0" y="0"/>
                      </a:lnTo>
                      <a:lnTo>
                        <a:pt x="0" y="2027"/>
                      </a:lnTo>
                      <a:lnTo>
                        <a:pt x="462" y="1661"/>
                      </a:lnTo>
                      <a:lnTo>
                        <a:pt x="462"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4" name="ïṧļíḑê"/>
                <p:cNvSpPr/>
                <p:nvPr/>
              </p:nvSpPr>
              <p:spPr bwMode="auto">
                <a:xfrm>
                  <a:off x="4311" y="1220"/>
                  <a:ext cx="462" cy="2027"/>
                </a:xfrm>
                <a:custGeom>
                  <a:avLst/>
                  <a:gdLst>
                    <a:gd name="T0" fmla="*/ 462 w 462"/>
                    <a:gd name="T1" fmla="*/ 0 h 2027"/>
                    <a:gd name="T2" fmla="*/ 231 w 462"/>
                    <a:gd name="T3" fmla="*/ 0 h 2027"/>
                    <a:gd name="T4" fmla="*/ 0 w 462"/>
                    <a:gd name="T5" fmla="*/ 0 h 2027"/>
                    <a:gd name="T6" fmla="*/ 0 w 462"/>
                    <a:gd name="T7" fmla="*/ 2027 h 2027"/>
                    <a:gd name="T8" fmla="*/ 462 w 462"/>
                    <a:gd name="T9" fmla="*/ 1661 h 2027"/>
                    <a:gd name="T10" fmla="*/ 462 w 462"/>
                    <a:gd name="T11" fmla="*/ 0 h 2027"/>
                  </a:gdLst>
                  <a:ahLst/>
                  <a:cxnLst>
                    <a:cxn ang="0">
                      <a:pos x="T0" y="T1"/>
                    </a:cxn>
                    <a:cxn ang="0">
                      <a:pos x="T2" y="T3"/>
                    </a:cxn>
                    <a:cxn ang="0">
                      <a:pos x="T4" y="T5"/>
                    </a:cxn>
                    <a:cxn ang="0">
                      <a:pos x="T6" y="T7"/>
                    </a:cxn>
                    <a:cxn ang="0">
                      <a:pos x="T8" y="T9"/>
                    </a:cxn>
                    <a:cxn ang="0">
                      <a:pos x="T10" y="T11"/>
                    </a:cxn>
                  </a:cxnLst>
                  <a:rect l="0" t="0" r="r" b="b"/>
                  <a:pathLst>
                    <a:path w="462" h="2027">
                      <a:moveTo>
                        <a:pt x="462" y="0"/>
                      </a:moveTo>
                      <a:lnTo>
                        <a:pt x="231" y="0"/>
                      </a:lnTo>
                      <a:lnTo>
                        <a:pt x="0" y="0"/>
                      </a:lnTo>
                      <a:lnTo>
                        <a:pt x="0" y="2027"/>
                      </a:lnTo>
                      <a:lnTo>
                        <a:pt x="462" y="1661"/>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5" name="ïṧḻîḍé"/>
                <p:cNvSpPr/>
                <p:nvPr/>
              </p:nvSpPr>
              <p:spPr bwMode="auto">
                <a:xfrm>
                  <a:off x="4084" y="825"/>
                  <a:ext cx="916" cy="395"/>
                </a:xfrm>
                <a:custGeom>
                  <a:avLst/>
                  <a:gdLst>
                    <a:gd name="T0" fmla="*/ 458 w 916"/>
                    <a:gd name="T1" fmla="*/ 0 h 395"/>
                    <a:gd name="T2" fmla="*/ 458 w 916"/>
                    <a:gd name="T3" fmla="*/ 0 h 395"/>
                    <a:gd name="T4" fmla="*/ 210 w 916"/>
                    <a:gd name="T5" fmla="*/ 214 h 395"/>
                    <a:gd name="T6" fmla="*/ 0 w 916"/>
                    <a:gd name="T7" fmla="*/ 395 h 395"/>
                    <a:gd name="T8" fmla="*/ 227 w 916"/>
                    <a:gd name="T9" fmla="*/ 395 h 395"/>
                    <a:gd name="T10" fmla="*/ 458 w 916"/>
                    <a:gd name="T11" fmla="*/ 395 h 395"/>
                    <a:gd name="T12" fmla="*/ 689 w 916"/>
                    <a:gd name="T13" fmla="*/ 395 h 395"/>
                    <a:gd name="T14" fmla="*/ 916 w 916"/>
                    <a:gd name="T15" fmla="*/ 395 h 395"/>
                    <a:gd name="T16" fmla="*/ 458 w 916"/>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395">
                      <a:moveTo>
                        <a:pt x="458" y="0"/>
                      </a:moveTo>
                      <a:lnTo>
                        <a:pt x="458" y="0"/>
                      </a:lnTo>
                      <a:lnTo>
                        <a:pt x="210" y="214"/>
                      </a:lnTo>
                      <a:lnTo>
                        <a:pt x="0" y="395"/>
                      </a:lnTo>
                      <a:lnTo>
                        <a:pt x="227" y="395"/>
                      </a:lnTo>
                      <a:lnTo>
                        <a:pt x="458" y="395"/>
                      </a:lnTo>
                      <a:lnTo>
                        <a:pt x="689" y="395"/>
                      </a:lnTo>
                      <a:lnTo>
                        <a:pt x="916" y="395"/>
                      </a:lnTo>
                      <a:lnTo>
                        <a:pt x="458"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6" name="îṡļïḓé"/>
                <p:cNvSpPr/>
                <p:nvPr/>
              </p:nvSpPr>
              <p:spPr bwMode="auto">
                <a:xfrm>
                  <a:off x="4084" y="825"/>
                  <a:ext cx="916" cy="395"/>
                </a:xfrm>
                <a:custGeom>
                  <a:avLst/>
                  <a:gdLst>
                    <a:gd name="T0" fmla="*/ 458 w 916"/>
                    <a:gd name="T1" fmla="*/ 0 h 395"/>
                    <a:gd name="T2" fmla="*/ 458 w 916"/>
                    <a:gd name="T3" fmla="*/ 0 h 395"/>
                    <a:gd name="T4" fmla="*/ 210 w 916"/>
                    <a:gd name="T5" fmla="*/ 214 h 395"/>
                    <a:gd name="T6" fmla="*/ 0 w 916"/>
                    <a:gd name="T7" fmla="*/ 395 h 395"/>
                    <a:gd name="T8" fmla="*/ 227 w 916"/>
                    <a:gd name="T9" fmla="*/ 395 h 395"/>
                    <a:gd name="T10" fmla="*/ 458 w 916"/>
                    <a:gd name="T11" fmla="*/ 395 h 395"/>
                    <a:gd name="T12" fmla="*/ 689 w 916"/>
                    <a:gd name="T13" fmla="*/ 395 h 395"/>
                    <a:gd name="T14" fmla="*/ 916 w 916"/>
                    <a:gd name="T15" fmla="*/ 395 h 395"/>
                    <a:gd name="T16" fmla="*/ 458 w 916"/>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395">
                      <a:moveTo>
                        <a:pt x="458" y="0"/>
                      </a:moveTo>
                      <a:lnTo>
                        <a:pt x="458" y="0"/>
                      </a:lnTo>
                      <a:lnTo>
                        <a:pt x="210" y="214"/>
                      </a:lnTo>
                      <a:lnTo>
                        <a:pt x="0" y="395"/>
                      </a:lnTo>
                      <a:lnTo>
                        <a:pt x="227" y="395"/>
                      </a:lnTo>
                      <a:lnTo>
                        <a:pt x="458" y="395"/>
                      </a:lnTo>
                      <a:lnTo>
                        <a:pt x="689" y="395"/>
                      </a:lnTo>
                      <a:lnTo>
                        <a:pt x="916" y="395"/>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7" name="îš1íḋè"/>
                <p:cNvSpPr/>
                <p:nvPr/>
              </p:nvSpPr>
              <p:spPr bwMode="auto">
                <a:xfrm>
                  <a:off x="3844" y="1950"/>
                  <a:ext cx="467" cy="1532"/>
                </a:xfrm>
                <a:custGeom>
                  <a:avLst/>
                  <a:gdLst>
                    <a:gd name="T0" fmla="*/ 0 w 467"/>
                    <a:gd name="T1" fmla="*/ 1532 h 1532"/>
                    <a:gd name="T2" fmla="*/ 0 w 467"/>
                    <a:gd name="T3" fmla="*/ 0 h 1532"/>
                    <a:gd name="T4" fmla="*/ 467 w 467"/>
                    <a:gd name="T5" fmla="*/ 366 h 1532"/>
                    <a:gd name="T6" fmla="*/ 467 w 467"/>
                    <a:gd name="T7" fmla="*/ 1532 h 1532"/>
                    <a:gd name="T8" fmla="*/ 0 w 467"/>
                    <a:gd name="T9" fmla="*/ 1532 h 1532"/>
                  </a:gdLst>
                  <a:ahLst/>
                  <a:cxnLst>
                    <a:cxn ang="0">
                      <a:pos x="T0" y="T1"/>
                    </a:cxn>
                    <a:cxn ang="0">
                      <a:pos x="T2" y="T3"/>
                    </a:cxn>
                    <a:cxn ang="0">
                      <a:pos x="T4" y="T5"/>
                    </a:cxn>
                    <a:cxn ang="0">
                      <a:pos x="T6" y="T7"/>
                    </a:cxn>
                    <a:cxn ang="0">
                      <a:pos x="T8" y="T9"/>
                    </a:cxn>
                  </a:cxnLst>
                  <a:rect l="0" t="0" r="r" b="b"/>
                  <a:pathLst>
                    <a:path w="467" h="1532">
                      <a:moveTo>
                        <a:pt x="0" y="1532"/>
                      </a:moveTo>
                      <a:lnTo>
                        <a:pt x="0" y="0"/>
                      </a:lnTo>
                      <a:lnTo>
                        <a:pt x="467" y="366"/>
                      </a:lnTo>
                      <a:lnTo>
                        <a:pt x="467" y="1532"/>
                      </a:lnTo>
                      <a:lnTo>
                        <a:pt x="0" y="1532"/>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8" name="îSḻïḍê"/>
                <p:cNvSpPr/>
                <p:nvPr/>
              </p:nvSpPr>
              <p:spPr bwMode="auto">
                <a:xfrm>
                  <a:off x="3844" y="1950"/>
                  <a:ext cx="467" cy="1532"/>
                </a:xfrm>
                <a:custGeom>
                  <a:avLst/>
                  <a:gdLst>
                    <a:gd name="T0" fmla="*/ 0 w 467"/>
                    <a:gd name="T1" fmla="*/ 1532 h 1532"/>
                    <a:gd name="T2" fmla="*/ 0 w 467"/>
                    <a:gd name="T3" fmla="*/ 0 h 1532"/>
                    <a:gd name="T4" fmla="*/ 467 w 467"/>
                    <a:gd name="T5" fmla="*/ 366 h 1532"/>
                    <a:gd name="T6" fmla="*/ 467 w 467"/>
                    <a:gd name="T7" fmla="*/ 1532 h 1532"/>
                    <a:gd name="T8" fmla="*/ 0 w 467"/>
                    <a:gd name="T9" fmla="*/ 1532 h 1532"/>
                  </a:gdLst>
                  <a:ahLst/>
                  <a:cxnLst>
                    <a:cxn ang="0">
                      <a:pos x="T0" y="T1"/>
                    </a:cxn>
                    <a:cxn ang="0">
                      <a:pos x="T2" y="T3"/>
                    </a:cxn>
                    <a:cxn ang="0">
                      <a:pos x="T4" y="T5"/>
                    </a:cxn>
                    <a:cxn ang="0">
                      <a:pos x="T6" y="T7"/>
                    </a:cxn>
                    <a:cxn ang="0">
                      <a:pos x="T8" y="T9"/>
                    </a:cxn>
                  </a:cxnLst>
                  <a:rect l="0" t="0" r="r" b="b"/>
                  <a:pathLst>
                    <a:path w="467" h="1532">
                      <a:moveTo>
                        <a:pt x="0" y="1532"/>
                      </a:moveTo>
                      <a:lnTo>
                        <a:pt x="0" y="0"/>
                      </a:lnTo>
                      <a:lnTo>
                        <a:pt x="467" y="366"/>
                      </a:lnTo>
                      <a:lnTo>
                        <a:pt x="467" y="1532"/>
                      </a:lnTo>
                      <a:lnTo>
                        <a:pt x="0" y="15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29" name="iṥḷïdè"/>
                <p:cNvSpPr/>
                <p:nvPr/>
              </p:nvSpPr>
              <p:spPr bwMode="auto">
                <a:xfrm>
                  <a:off x="3617" y="3441"/>
                  <a:ext cx="917" cy="396"/>
                </a:xfrm>
                <a:custGeom>
                  <a:avLst/>
                  <a:gdLst>
                    <a:gd name="T0" fmla="*/ 458 w 917"/>
                    <a:gd name="T1" fmla="*/ 396 h 396"/>
                    <a:gd name="T2" fmla="*/ 917 w 917"/>
                    <a:gd name="T3" fmla="*/ 0 h 396"/>
                    <a:gd name="T4" fmla="*/ 458 w 917"/>
                    <a:gd name="T5" fmla="*/ 0 h 396"/>
                    <a:gd name="T6" fmla="*/ 0 w 917"/>
                    <a:gd name="T7" fmla="*/ 0 h 396"/>
                    <a:gd name="T8" fmla="*/ 458 w 917"/>
                    <a:gd name="T9" fmla="*/ 396 h 396"/>
                  </a:gdLst>
                  <a:ahLst/>
                  <a:cxnLst>
                    <a:cxn ang="0">
                      <a:pos x="T0" y="T1"/>
                    </a:cxn>
                    <a:cxn ang="0">
                      <a:pos x="T2" y="T3"/>
                    </a:cxn>
                    <a:cxn ang="0">
                      <a:pos x="T4" y="T5"/>
                    </a:cxn>
                    <a:cxn ang="0">
                      <a:pos x="T6" y="T7"/>
                    </a:cxn>
                    <a:cxn ang="0">
                      <a:pos x="T8" y="T9"/>
                    </a:cxn>
                  </a:cxnLst>
                  <a:rect l="0" t="0" r="r" b="b"/>
                  <a:pathLst>
                    <a:path w="917" h="396">
                      <a:moveTo>
                        <a:pt x="458" y="396"/>
                      </a:moveTo>
                      <a:lnTo>
                        <a:pt x="917" y="0"/>
                      </a:lnTo>
                      <a:lnTo>
                        <a:pt x="458" y="0"/>
                      </a:lnTo>
                      <a:lnTo>
                        <a:pt x="0" y="0"/>
                      </a:lnTo>
                      <a:lnTo>
                        <a:pt x="458" y="39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0" name="íṥ1íḑe"/>
                <p:cNvSpPr/>
                <p:nvPr/>
              </p:nvSpPr>
              <p:spPr bwMode="auto">
                <a:xfrm>
                  <a:off x="3617" y="3441"/>
                  <a:ext cx="917" cy="396"/>
                </a:xfrm>
                <a:custGeom>
                  <a:avLst/>
                  <a:gdLst>
                    <a:gd name="T0" fmla="*/ 458 w 917"/>
                    <a:gd name="T1" fmla="*/ 396 h 396"/>
                    <a:gd name="T2" fmla="*/ 917 w 917"/>
                    <a:gd name="T3" fmla="*/ 0 h 396"/>
                    <a:gd name="T4" fmla="*/ 458 w 917"/>
                    <a:gd name="T5" fmla="*/ 0 h 396"/>
                    <a:gd name="T6" fmla="*/ 0 w 917"/>
                    <a:gd name="T7" fmla="*/ 0 h 396"/>
                    <a:gd name="T8" fmla="*/ 458 w 917"/>
                    <a:gd name="T9" fmla="*/ 396 h 396"/>
                  </a:gdLst>
                  <a:ahLst/>
                  <a:cxnLst>
                    <a:cxn ang="0">
                      <a:pos x="T0" y="T1"/>
                    </a:cxn>
                    <a:cxn ang="0">
                      <a:pos x="T2" y="T3"/>
                    </a:cxn>
                    <a:cxn ang="0">
                      <a:pos x="T4" y="T5"/>
                    </a:cxn>
                    <a:cxn ang="0">
                      <a:pos x="T6" y="T7"/>
                    </a:cxn>
                    <a:cxn ang="0">
                      <a:pos x="T8" y="T9"/>
                    </a:cxn>
                  </a:cxnLst>
                  <a:rect l="0" t="0" r="r" b="b"/>
                  <a:pathLst>
                    <a:path w="917" h="396">
                      <a:moveTo>
                        <a:pt x="458" y="396"/>
                      </a:moveTo>
                      <a:lnTo>
                        <a:pt x="917" y="0"/>
                      </a:lnTo>
                      <a:lnTo>
                        <a:pt x="458" y="0"/>
                      </a:lnTo>
                      <a:lnTo>
                        <a:pt x="0" y="0"/>
                      </a:lnTo>
                      <a:lnTo>
                        <a:pt x="458"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1" name="íŝľïḑè"/>
                <p:cNvSpPr/>
                <p:nvPr/>
              </p:nvSpPr>
              <p:spPr bwMode="auto">
                <a:xfrm>
                  <a:off x="3617" y="3441"/>
                  <a:ext cx="917" cy="396"/>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2" name="îṩļídé"/>
                <p:cNvSpPr/>
                <p:nvPr/>
              </p:nvSpPr>
              <p:spPr bwMode="auto">
                <a:xfrm>
                  <a:off x="3617" y="3441"/>
                  <a:ext cx="917" cy="396"/>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3" name="îśļíďé"/>
                <p:cNvSpPr/>
                <p:nvPr/>
              </p:nvSpPr>
              <p:spPr bwMode="auto">
                <a:xfrm>
                  <a:off x="3617" y="1950"/>
                  <a:ext cx="917" cy="1491"/>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close/>
                      <a:moveTo>
                        <a:pt x="227" y="0"/>
                      </a:moveTo>
                      <a:lnTo>
                        <a:pt x="227" y="0"/>
                      </a:lnTo>
                      <a:lnTo>
                        <a:pt x="694" y="366"/>
                      </a:lnTo>
                      <a:lnTo>
                        <a:pt x="694" y="1491"/>
                      </a:lnTo>
                      <a:lnTo>
                        <a:pt x="917" y="1491"/>
                      </a:lnTo>
                      <a:lnTo>
                        <a:pt x="917" y="1491"/>
                      </a:lnTo>
                      <a:lnTo>
                        <a:pt x="694" y="1491"/>
                      </a:lnTo>
                      <a:lnTo>
                        <a:pt x="694" y="366"/>
                      </a:lnTo>
                      <a:lnTo>
                        <a:pt x="227"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4" name="ïSľiḍê"/>
                <p:cNvSpPr/>
                <p:nvPr/>
              </p:nvSpPr>
              <p:spPr bwMode="auto">
                <a:xfrm>
                  <a:off x="3617" y="1950"/>
                  <a:ext cx="917" cy="1491"/>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moveTo>
                        <a:pt x="227" y="0"/>
                      </a:moveTo>
                      <a:lnTo>
                        <a:pt x="227" y="0"/>
                      </a:lnTo>
                      <a:lnTo>
                        <a:pt x="694" y="366"/>
                      </a:lnTo>
                      <a:lnTo>
                        <a:pt x="694" y="1491"/>
                      </a:lnTo>
                      <a:lnTo>
                        <a:pt x="917" y="1491"/>
                      </a:lnTo>
                      <a:lnTo>
                        <a:pt x="917" y="1491"/>
                      </a:lnTo>
                      <a:lnTo>
                        <a:pt x="694" y="1491"/>
                      </a:lnTo>
                      <a:lnTo>
                        <a:pt x="694" y="366"/>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5" name="ïṧliḓè"/>
                <p:cNvSpPr/>
                <p:nvPr/>
              </p:nvSpPr>
              <p:spPr bwMode="auto">
                <a:xfrm>
                  <a:off x="3844" y="1950"/>
                  <a:ext cx="467" cy="1491"/>
                </a:xfrm>
                <a:custGeom>
                  <a:avLst/>
                  <a:gdLst>
                    <a:gd name="T0" fmla="*/ 0 w 467"/>
                    <a:gd name="T1" fmla="*/ 0 h 1491"/>
                    <a:gd name="T2" fmla="*/ 0 w 467"/>
                    <a:gd name="T3" fmla="*/ 1491 h 1491"/>
                    <a:gd name="T4" fmla="*/ 0 w 467"/>
                    <a:gd name="T5" fmla="*/ 1491 h 1491"/>
                    <a:gd name="T6" fmla="*/ 231 w 467"/>
                    <a:gd name="T7" fmla="*/ 1491 h 1491"/>
                    <a:gd name="T8" fmla="*/ 467 w 467"/>
                    <a:gd name="T9" fmla="*/ 1491 h 1491"/>
                    <a:gd name="T10" fmla="*/ 467 w 467"/>
                    <a:gd name="T11" fmla="*/ 366 h 1491"/>
                    <a:gd name="T12" fmla="*/ 0 w 467"/>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467" h="1491">
                      <a:moveTo>
                        <a:pt x="0" y="0"/>
                      </a:moveTo>
                      <a:lnTo>
                        <a:pt x="0" y="1491"/>
                      </a:lnTo>
                      <a:lnTo>
                        <a:pt x="0" y="1491"/>
                      </a:lnTo>
                      <a:lnTo>
                        <a:pt x="231" y="1491"/>
                      </a:lnTo>
                      <a:lnTo>
                        <a:pt x="467" y="1491"/>
                      </a:lnTo>
                      <a:lnTo>
                        <a:pt x="467" y="36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6" name="î$liḋè"/>
                <p:cNvSpPr/>
                <p:nvPr/>
              </p:nvSpPr>
              <p:spPr bwMode="auto">
                <a:xfrm>
                  <a:off x="3844" y="1950"/>
                  <a:ext cx="467" cy="1491"/>
                </a:xfrm>
                <a:custGeom>
                  <a:avLst/>
                  <a:gdLst>
                    <a:gd name="T0" fmla="*/ 0 w 467"/>
                    <a:gd name="T1" fmla="*/ 0 h 1491"/>
                    <a:gd name="T2" fmla="*/ 0 w 467"/>
                    <a:gd name="T3" fmla="*/ 1491 h 1491"/>
                    <a:gd name="T4" fmla="*/ 0 w 467"/>
                    <a:gd name="T5" fmla="*/ 1491 h 1491"/>
                    <a:gd name="T6" fmla="*/ 231 w 467"/>
                    <a:gd name="T7" fmla="*/ 1491 h 1491"/>
                    <a:gd name="T8" fmla="*/ 467 w 467"/>
                    <a:gd name="T9" fmla="*/ 1491 h 1491"/>
                    <a:gd name="T10" fmla="*/ 467 w 467"/>
                    <a:gd name="T11" fmla="*/ 366 h 1491"/>
                    <a:gd name="T12" fmla="*/ 0 w 467"/>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467" h="1491">
                      <a:moveTo>
                        <a:pt x="0" y="0"/>
                      </a:moveTo>
                      <a:lnTo>
                        <a:pt x="0" y="1491"/>
                      </a:lnTo>
                      <a:lnTo>
                        <a:pt x="0" y="1491"/>
                      </a:lnTo>
                      <a:lnTo>
                        <a:pt x="231" y="1491"/>
                      </a:lnTo>
                      <a:lnTo>
                        <a:pt x="467" y="1491"/>
                      </a:lnTo>
                      <a:lnTo>
                        <a:pt x="467" y="3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7" name="ïṣľîḍê"/>
                <p:cNvSpPr/>
                <p:nvPr/>
              </p:nvSpPr>
              <p:spPr bwMode="auto">
                <a:xfrm>
                  <a:off x="3617" y="3441"/>
                  <a:ext cx="917" cy="396"/>
                </a:xfrm>
                <a:custGeom>
                  <a:avLst/>
                  <a:gdLst>
                    <a:gd name="T0" fmla="*/ 917 w 917"/>
                    <a:gd name="T1" fmla="*/ 0 h 396"/>
                    <a:gd name="T2" fmla="*/ 694 w 917"/>
                    <a:gd name="T3" fmla="*/ 0 h 396"/>
                    <a:gd name="T4" fmla="*/ 458 w 917"/>
                    <a:gd name="T5" fmla="*/ 0 h 396"/>
                    <a:gd name="T6" fmla="*/ 227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694" y="0"/>
                      </a:lnTo>
                      <a:lnTo>
                        <a:pt x="458" y="0"/>
                      </a:lnTo>
                      <a:lnTo>
                        <a:pt x="227" y="0"/>
                      </a:lnTo>
                      <a:lnTo>
                        <a:pt x="0" y="0"/>
                      </a:lnTo>
                      <a:lnTo>
                        <a:pt x="458" y="396"/>
                      </a:lnTo>
                      <a:lnTo>
                        <a:pt x="9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8" name="íŝľídê"/>
                <p:cNvSpPr/>
                <p:nvPr/>
              </p:nvSpPr>
              <p:spPr bwMode="auto">
                <a:xfrm>
                  <a:off x="3378" y="1426"/>
                  <a:ext cx="466" cy="1591"/>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39" name="îşḷíḑé"/>
                <p:cNvSpPr/>
                <p:nvPr/>
              </p:nvSpPr>
              <p:spPr bwMode="auto">
                <a:xfrm>
                  <a:off x="3378" y="1426"/>
                  <a:ext cx="466" cy="1591"/>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0" name="î$lîdê"/>
                <p:cNvSpPr/>
                <p:nvPr/>
              </p:nvSpPr>
              <p:spPr bwMode="auto">
                <a:xfrm>
                  <a:off x="3151" y="1072"/>
                  <a:ext cx="920" cy="396"/>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1" name="iśḷíďê"/>
                <p:cNvSpPr/>
                <p:nvPr/>
              </p:nvSpPr>
              <p:spPr bwMode="auto">
                <a:xfrm>
                  <a:off x="3151" y="1072"/>
                  <a:ext cx="920" cy="396"/>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2" name="íṣ1iḍe"/>
                <p:cNvSpPr/>
                <p:nvPr/>
              </p:nvSpPr>
              <p:spPr bwMode="auto">
                <a:xfrm>
                  <a:off x="3378" y="1468"/>
                  <a:ext cx="466" cy="1549"/>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3" name="i$ļíḓé"/>
                <p:cNvSpPr/>
                <p:nvPr/>
              </p:nvSpPr>
              <p:spPr bwMode="auto">
                <a:xfrm>
                  <a:off x="3378" y="1468"/>
                  <a:ext cx="466" cy="1549"/>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4" name="íṥḷíḑé"/>
                <p:cNvSpPr/>
                <p:nvPr/>
              </p:nvSpPr>
              <p:spPr bwMode="auto">
                <a:xfrm>
                  <a:off x="3151" y="1072"/>
                  <a:ext cx="920" cy="396"/>
                </a:xfrm>
                <a:custGeom>
                  <a:avLst/>
                  <a:gdLst>
                    <a:gd name="T0" fmla="*/ 462 w 920"/>
                    <a:gd name="T1" fmla="*/ 0 h 396"/>
                    <a:gd name="T2" fmla="*/ 0 w 920"/>
                    <a:gd name="T3" fmla="*/ 396 h 396"/>
                    <a:gd name="T4" fmla="*/ 227 w 920"/>
                    <a:gd name="T5" fmla="*/ 396 h 396"/>
                    <a:gd name="T6" fmla="*/ 462 w 920"/>
                    <a:gd name="T7" fmla="*/ 396 h 396"/>
                    <a:gd name="T8" fmla="*/ 693 w 920"/>
                    <a:gd name="T9" fmla="*/ 396 h 396"/>
                    <a:gd name="T10" fmla="*/ 920 w 920"/>
                    <a:gd name="T11" fmla="*/ 396 h 396"/>
                    <a:gd name="T12" fmla="*/ 462 w 92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20" h="396">
                      <a:moveTo>
                        <a:pt x="462" y="0"/>
                      </a:moveTo>
                      <a:lnTo>
                        <a:pt x="0" y="396"/>
                      </a:lnTo>
                      <a:lnTo>
                        <a:pt x="227" y="396"/>
                      </a:lnTo>
                      <a:lnTo>
                        <a:pt x="462" y="396"/>
                      </a:lnTo>
                      <a:lnTo>
                        <a:pt x="693"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5" name="î$ļîḍê"/>
                <p:cNvSpPr/>
                <p:nvPr/>
              </p:nvSpPr>
              <p:spPr bwMode="auto">
                <a:xfrm>
                  <a:off x="2916" y="2007"/>
                  <a:ext cx="462" cy="1768"/>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6" name="i$ľîḑe"/>
                <p:cNvSpPr/>
                <p:nvPr/>
              </p:nvSpPr>
              <p:spPr bwMode="auto">
                <a:xfrm>
                  <a:off x="2916" y="2007"/>
                  <a:ext cx="462" cy="1768"/>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7" name="iSḻídè"/>
                <p:cNvSpPr/>
                <p:nvPr/>
              </p:nvSpPr>
              <p:spPr bwMode="auto">
                <a:xfrm>
                  <a:off x="2689" y="3729"/>
                  <a:ext cx="916" cy="396"/>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8" name="îṥļíḍè"/>
                <p:cNvSpPr/>
                <p:nvPr/>
              </p:nvSpPr>
              <p:spPr bwMode="auto">
                <a:xfrm>
                  <a:off x="2689" y="3729"/>
                  <a:ext cx="916" cy="396"/>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49" name="iśļîḋé"/>
                <p:cNvSpPr/>
                <p:nvPr/>
              </p:nvSpPr>
              <p:spPr bwMode="auto">
                <a:xfrm>
                  <a:off x="3147" y="3729"/>
                  <a:ext cx="458" cy="396"/>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50" name="iṥḷiḑé"/>
                <p:cNvSpPr/>
                <p:nvPr/>
              </p:nvSpPr>
              <p:spPr bwMode="auto">
                <a:xfrm>
                  <a:off x="3147" y="3729"/>
                  <a:ext cx="458" cy="396"/>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51" name="íṣliďe"/>
                <p:cNvSpPr/>
                <p:nvPr/>
              </p:nvSpPr>
              <p:spPr bwMode="auto">
                <a:xfrm>
                  <a:off x="2916" y="2007"/>
                  <a:ext cx="462" cy="1722"/>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52" name="îṥļíḋé"/>
                <p:cNvSpPr/>
                <p:nvPr/>
              </p:nvSpPr>
              <p:spPr bwMode="auto">
                <a:xfrm>
                  <a:off x="2916" y="2007"/>
                  <a:ext cx="462" cy="1722"/>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53" name="ïşļíḓê"/>
                <p:cNvSpPr/>
                <p:nvPr/>
              </p:nvSpPr>
              <p:spPr bwMode="auto">
                <a:xfrm>
                  <a:off x="2689" y="3729"/>
                  <a:ext cx="916" cy="396"/>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sp>
              <p:nvSpPr>
                <p:cNvPr id="54" name="isḷíḑe"/>
                <p:cNvSpPr/>
                <p:nvPr/>
              </p:nvSpPr>
              <p:spPr bwMode="auto">
                <a:xfrm>
                  <a:off x="2689" y="3729"/>
                  <a:ext cx="916" cy="396"/>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68564" tIns="34282" rIns="68564" bIns="34282" anchor="ctr">
                  <a:normAutofit/>
                </a:bodyPr>
                <a:lstStyle/>
                <a:p>
                  <a:pPr algn="ctr"/>
                  <a:endParaRPr sz="1350"/>
                </a:p>
              </p:txBody>
            </p:sp>
          </p:grpSp>
          <p:sp>
            <p:nvSpPr>
              <p:cNvPr id="12" name="ísľidè"/>
              <p:cNvSpPr txBox="1"/>
              <p:nvPr/>
            </p:nvSpPr>
            <p:spPr>
              <a:xfrm>
                <a:off x="5940649" y="3240700"/>
                <a:ext cx="1625603" cy="610668"/>
              </a:xfrm>
              <a:prstGeom prst="rect">
                <a:avLst/>
              </a:prstGeom>
              <a:noFill/>
              <a:effectLst/>
            </p:spPr>
            <p:txBody>
              <a:bodyPr wrap="square" lIns="68564" tIns="34282" rIns="68564" bIns="34282">
                <a:normAutofit/>
              </a:bodyPr>
              <a:lstStyle/>
              <a:p>
                <a:pPr algn="ctr"/>
                <a:r>
                  <a:rPr lang="en-US" altLang="zh-CN" sz="1500" b="1" dirty="0">
                    <a:solidFill>
                      <a:schemeClr val="bg1"/>
                    </a:solidFill>
                    <a:latin typeface="Times New Roman" panose="02020603050405020304" pitchFamily="18" charset="0"/>
                    <a:cs typeface="Times New Roman" panose="02020603050405020304" pitchFamily="18" charset="0"/>
                  </a:rPr>
                  <a:t>2</a:t>
                </a:r>
                <a:endParaRPr lang="zh-CN" altLang="en-US" sz="1500" b="1" dirty="0">
                  <a:solidFill>
                    <a:schemeClr val="bg1"/>
                  </a:solidFill>
                  <a:latin typeface="Times New Roman" panose="02020603050405020304" pitchFamily="18" charset="0"/>
                  <a:cs typeface="Times New Roman" panose="02020603050405020304" pitchFamily="18" charset="0"/>
                </a:endParaRPr>
              </a:p>
            </p:txBody>
          </p:sp>
          <p:sp>
            <p:nvSpPr>
              <p:cNvPr id="13" name="iṩļíḓê"/>
              <p:cNvSpPr txBox="1"/>
              <p:nvPr/>
            </p:nvSpPr>
            <p:spPr>
              <a:xfrm>
                <a:off x="3980996" y="4024928"/>
                <a:ext cx="1635367" cy="547929"/>
              </a:xfrm>
              <a:prstGeom prst="rect">
                <a:avLst/>
              </a:prstGeom>
              <a:noFill/>
              <a:effectLst/>
            </p:spPr>
            <p:txBody>
              <a:bodyPr wrap="square" lIns="68564" tIns="34282" rIns="68564" bIns="34282">
                <a:normAutofit lnSpcReduction="10000"/>
              </a:bodyPr>
              <a:lstStyle/>
              <a:p>
                <a:pPr algn="ctr"/>
                <a:r>
                  <a:rPr lang="en-US" altLang="zh-CN" sz="1500" b="1" dirty="0">
                    <a:solidFill>
                      <a:schemeClr val="bg1"/>
                    </a:solidFill>
                    <a:latin typeface="Times New Roman" panose="02020603050405020304" pitchFamily="18" charset="0"/>
                    <a:cs typeface="Times New Roman" panose="02020603050405020304" pitchFamily="18" charset="0"/>
                  </a:rPr>
                  <a:t>3</a:t>
                </a:r>
                <a:endParaRPr lang="zh-CN" altLang="en-US" sz="1500" b="1" dirty="0">
                  <a:solidFill>
                    <a:schemeClr val="bg1"/>
                  </a:solidFill>
                  <a:latin typeface="Times New Roman" panose="02020603050405020304" pitchFamily="18" charset="0"/>
                  <a:cs typeface="Times New Roman" panose="02020603050405020304" pitchFamily="18" charset="0"/>
                </a:endParaRPr>
              </a:p>
            </p:txBody>
          </p:sp>
          <p:sp>
            <p:nvSpPr>
              <p:cNvPr id="14" name="ïṥ1ïḓe"/>
              <p:cNvSpPr txBox="1"/>
              <p:nvPr/>
            </p:nvSpPr>
            <p:spPr>
              <a:xfrm>
                <a:off x="5736832" y="4743946"/>
                <a:ext cx="1639241" cy="573044"/>
              </a:xfrm>
              <a:prstGeom prst="rect">
                <a:avLst/>
              </a:prstGeom>
              <a:noFill/>
              <a:effectLst/>
            </p:spPr>
            <p:txBody>
              <a:bodyPr wrap="square" lIns="68564" tIns="34282" rIns="68564" bIns="34282">
                <a:normAutofit/>
              </a:bodyPr>
              <a:lstStyle/>
              <a:p>
                <a:pPr algn="ctr"/>
                <a:r>
                  <a:rPr lang="en-US" altLang="zh-CN" sz="1500" b="1" dirty="0">
                    <a:solidFill>
                      <a:schemeClr val="bg1"/>
                    </a:solidFill>
                    <a:latin typeface="Times New Roman" panose="02020603050405020304" pitchFamily="18" charset="0"/>
                    <a:cs typeface="Times New Roman" panose="02020603050405020304" pitchFamily="18" charset="0"/>
                  </a:rPr>
                  <a:t>4</a:t>
                </a:r>
                <a:endParaRPr lang="zh-CN" altLang="en-US" sz="1500" b="1" dirty="0">
                  <a:solidFill>
                    <a:schemeClr val="bg1"/>
                  </a:solidFill>
                  <a:latin typeface="Times New Roman" panose="02020603050405020304" pitchFamily="18" charset="0"/>
                  <a:cs typeface="Times New Roman" panose="02020603050405020304" pitchFamily="18" charset="0"/>
                </a:endParaRPr>
              </a:p>
            </p:txBody>
          </p:sp>
        </p:grpSp>
        <p:grpSp>
          <p:nvGrpSpPr>
            <p:cNvPr id="8" name="îṡḷíḋé"/>
            <p:cNvGrpSpPr/>
            <p:nvPr/>
          </p:nvGrpSpPr>
          <p:grpSpPr>
            <a:xfrm>
              <a:off x="695818" y="3646345"/>
              <a:ext cx="10876753" cy="153918"/>
              <a:chOff x="1179711" y="3646345"/>
              <a:chExt cx="9905360" cy="153918"/>
            </a:xfrm>
          </p:grpSpPr>
          <p:cxnSp>
            <p:nvCxnSpPr>
              <p:cNvPr id="9" name="直接连接符 8"/>
              <p:cNvCxnSpPr/>
              <p:nvPr/>
            </p:nvCxnSpPr>
            <p:spPr>
              <a:xfrm>
                <a:off x="8521141" y="3646345"/>
                <a:ext cx="256393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79711" y="3800263"/>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55" name="矩形 54"/>
          <p:cNvSpPr/>
          <p:nvPr/>
        </p:nvSpPr>
        <p:spPr>
          <a:xfrm>
            <a:off x="5102005" y="3110891"/>
            <a:ext cx="1356987" cy="646331"/>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信息的呈现顺序和方式</a:t>
            </a:r>
            <a:endParaRPr lang="zh-CN" altLang="en-US" dirty="0"/>
          </a:p>
        </p:txBody>
      </p:sp>
      <p:sp>
        <p:nvSpPr>
          <p:cNvPr id="56" name="矩形 55"/>
          <p:cNvSpPr/>
          <p:nvPr/>
        </p:nvSpPr>
        <p:spPr>
          <a:xfrm>
            <a:off x="4832037" y="2462969"/>
            <a:ext cx="1835779"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问题的表述方式</a:t>
            </a:r>
            <a:endParaRPr lang="zh-CN" altLang="en-US" dirty="0"/>
          </a:p>
        </p:txBody>
      </p:sp>
      <p:sp>
        <p:nvSpPr>
          <p:cNvPr id="57" name="矩形 56"/>
          <p:cNvSpPr/>
          <p:nvPr/>
        </p:nvSpPr>
        <p:spPr>
          <a:xfrm>
            <a:off x="458564" y="2840923"/>
            <a:ext cx="1914495" cy="646331"/>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事情发生前人们的想法</a:t>
            </a:r>
            <a:endParaRPr lang="zh-CN" altLang="en-US" dirty="0"/>
          </a:p>
        </p:txBody>
      </p:sp>
      <p:sp>
        <p:nvSpPr>
          <p:cNvPr id="58" name="矩形 57"/>
          <p:cNvSpPr/>
          <p:nvPr/>
        </p:nvSpPr>
        <p:spPr>
          <a:xfrm>
            <a:off x="296583" y="2031021"/>
            <a:ext cx="1781785" cy="646331"/>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不同方案的比较</a:t>
            </a:r>
            <a:endParaRPr lang="zh-CN" altLang="en-US" dirty="0"/>
          </a:p>
        </p:txBody>
      </p:sp>
      <p:sp>
        <p:nvSpPr>
          <p:cNvPr id="59" name="ísľidè"/>
          <p:cNvSpPr txBox="1"/>
          <p:nvPr/>
        </p:nvSpPr>
        <p:spPr>
          <a:xfrm>
            <a:off x="2389267" y="2093704"/>
            <a:ext cx="846868" cy="300012"/>
          </a:xfrm>
          <a:prstGeom prst="rect">
            <a:avLst/>
          </a:prstGeom>
          <a:noFill/>
          <a:effectLst/>
        </p:spPr>
        <p:txBody>
          <a:bodyPr wrap="square" lIns="68564" tIns="34282" rIns="68564" bIns="34282">
            <a:normAutofit/>
          </a:bodyPr>
          <a:lstStyle/>
          <a:p>
            <a:pPr algn="ctr"/>
            <a:r>
              <a:rPr lang="en-US" altLang="zh-CN" sz="1500" b="1" dirty="0">
                <a:solidFill>
                  <a:schemeClr val="bg1"/>
                </a:solidFill>
                <a:latin typeface="Times New Roman" panose="02020603050405020304" pitchFamily="18" charset="0"/>
                <a:cs typeface="Times New Roman" panose="02020603050405020304" pitchFamily="18" charset="0"/>
              </a:rPr>
              <a:t>1</a:t>
            </a:r>
            <a:endParaRPr lang="zh-CN" altLang="en-US" sz="1500" b="1" dirty="0">
              <a:solidFill>
                <a:schemeClr val="bg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2201" y="47198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框架与框架独立</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6" name="图片 5"/>
          <p:cNvPicPr>
            <a:picLocks noChangeAspect="1"/>
          </p:cNvPicPr>
          <p:nvPr/>
        </p:nvPicPr>
        <p:blipFill>
          <a:blip r:embed="rId1"/>
          <a:srcRect b="58041"/>
          <a:stretch>
            <a:fillRect/>
          </a:stretch>
        </p:blipFill>
        <p:spPr>
          <a:xfrm>
            <a:off x="462280" y="1263015"/>
            <a:ext cx="5931535" cy="678815"/>
          </a:xfrm>
          <a:prstGeom prst="rect">
            <a:avLst/>
          </a:prstGeom>
        </p:spPr>
      </p:pic>
      <p:pic>
        <p:nvPicPr>
          <p:cNvPr id="7" name="图片 6"/>
          <p:cNvPicPr>
            <a:picLocks noChangeAspect="1"/>
          </p:cNvPicPr>
          <p:nvPr/>
        </p:nvPicPr>
        <p:blipFill>
          <a:blip r:embed="rId2"/>
          <a:stretch>
            <a:fillRect/>
          </a:stretch>
        </p:blipFill>
        <p:spPr>
          <a:xfrm>
            <a:off x="462280" y="2122170"/>
            <a:ext cx="5605780" cy="89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821" y="34561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框架（定）依赖 </a:t>
            </a:r>
            <a:r>
              <a:rPr lang="en-US" altLang="zh-CN" sz="2100" b="1" i="1" dirty="0">
                <a:latin typeface="Times New Roman" panose="02020603050405020304" pitchFamily="18" charset="0"/>
                <a:ea typeface="宋体" panose="02010600030101010101" pitchFamily="2" charset="-122"/>
                <a:cs typeface="Times New Roman" panose="02020603050405020304" pitchFamily="18" charset="0"/>
              </a:rPr>
              <a:t>Framing dependence</a:t>
            </a:r>
            <a:endParaRPr lang="en-US" altLang="zh-CN" sz="21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396875" y="951230"/>
            <a:ext cx="6062980" cy="2421255"/>
          </a:xfrm>
          <a:prstGeom prst="rect">
            <a:avLst/>
          </a:prstGeom>
        </p:spPr>
      </p:pic>
      <p:sp>
        <p:nvSpPr>
          <p:cNvPr id="10" name="内容占位符 9"/>
          <p:cNvSpPr>
            <a:spLocks noGrp="1"/>
          </p:cNvSpPr>
          <p:nvPr>
            <p:ph idx="1"/>
          </p:nvPr>
        </p:nvSpPr>
        <p:spPr>
          <a:xfrm>
            <a:off x="558165" y="3586480"/>
            <a:ext cx="5584825" cy="1271905"/>
          </a:xfrm>
        </p:spPr>
        <p:txBody>
          <a:bodyPr>
            <a:normAutofit lnSpcReduction="10000"/>
          </a:bodyPr>
          <a:p>
            <a:r>
              <a:rPr lang="zh-CN" altLang="en-US" sz="1800" dirty="0">
                <a:latin typeface="宋体" panose="02010600030101010101" pitchFamily="2" charset="-122"/>
                <a:ea typeface="宋体" panose="02010600030101010101" pitchFamily="2" charset="-122"/>
              </a:rPr>
              <a:t>人们在认知和判断事物时存在对背景的依赖，事物的表面形式会影响人们对事物本质的看法</a:t>
            </a:r>
            <a:endParaRPr lang="en-US" altLang="zh-CN" sz="1800" dirty="0">
              <a:latin typeface="宋体" panose="02010600030101010101" pitchFamily="2" charset="-122"/>
              <a:ea typeface="宋体" panose="02010600030101010101" pitchFamily="2" charset="-122"/>
            </a:endParaRPr>
          </a:p>
          <a:p>
            <a:r>
              <a:rPr lang="zh-CN" altLang="en-US" sz="1800" dirty="0">
                <a:solidFill>
                  <a:prstClr val="black"/>
                </a:solidFill>
                <a:latin typeface="宋体" panose="02010600030101010101" pitchFamily="2" charset="-122"/>
                <a:ea typeface="宋体" panose="02010600030101010101" pitchFamily="2" charset="-122"/>
              </a:rPr>
              <a:t>由框定依赖导致的认知与判断的偏差即为“</a:t>
            </a:r>
            <a:r>
              <a:rPr lang="zh-CN" altLang="en-US" sz="1800" b="1"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框定偏差</a:t>
            </a:r>
            <a:r>
              <a:rPr lang="zh-CN" altLang="en-US" sz="1800" dirty="0">
                <a:solidFill>
                  <a:prstClr val="black"/>
                </a:solidFill>
                <a:latin typeface="宋体" panose="02010600030101010101" pitchFamily="2" charset="-122"/>
                <a:ea typeface="宋体" panose="02010600030101010101" pitchFamily="2" charset="-122"/>
              </a:rPr>
              <a:t>”</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201" y="53929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5-8</a:t>
            </a:r>
            <a:r>
              <a:rPr lang="zh-CN" altLang="en-US" sz="2100" b="1" dirty="0">
                <a:latin typeface="宋体" panose="02010600030101010101" pitchFamily="2" charset="-122"/>
                <a:ea typeface="宋体" panose="02010600030101010101" pitchFamily="2" charset="-122"/>
              </a:rPr>
              <a:t>：士兵突围</a:t>
            </a:r>
            <a:endParaRPr lang="zh-CN" altLang="en-US" sz="2100" dirty="0"/>
          </a:p>
        </p:txBody>
      </p:sp>
      <p:sp>
        <p:nvSpPr>
          <p:cNvPr id="3" name="内容占位符 2"/>
          <p:cNvSpPr>
            <a:spLocks noGrp="1"/>
          </p:cNvSpPr>
          <p:nvPr>
            <p:ph idx="1"/>
          </p:nvPr>
        </p:nvSpPr>
        <p:spPr>
          <a:xfrm>
            <a:off x="589280" y="1329055"/>
            <a:ext cx="5924550" cy="3101975"/>
          </a:xfrm>
        </p:spPr>
        <p:txBody>
          <a:bodyPr>
            <a:normAutofit lnSpcReduction="20000"/>
          </a:bodyPr>
          <a:lstStyle/>
          <a:p>
            <a:pPr>
              <a:lnSpc>
                <a:spcPct val="120000"/>
              </a:lnSpc>
              <a:buNone/>
            </a:pPr>
            <a:r>
              <a:rPr lang="zh-CN" altLang="en-US" sz="1800" b="1" dirty="0">
                <a:latin typeface="宋体" panose="02010600030101010101" pitchFamily="2" charset="-122"/>
                <a:ea typeface="宋体" panose="02010600030101010101" pitchFamily="2" charset="-122"/>
              </a:rPr>
              <a:t>情形</a:t>
            </a:r>
            <a:r>
              <a:rPr lang="en-US" altLang="zh-CN" sz="1800" b="1"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：一位将军在敌人优势兵力的威胁下，处于进退两难的境地。情报员报告说，可以在两条路线撤退方案之一进行选择，否则，他们会遭到伏击，</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600</a:t>
            </a:r>
            <a:r>
              <a:rPr lang="zh-CN" altLang="en-US" sz="1800" dirty="0">
                <a:latin typeface="宋体" panose="02010600030101010101" pitchFamily="2" charset="-122"/>
                <a:ea typeface="宋体" panose="02010600030101010101" pitchFamily="2" charset="-122"/>
              </a:rPr>
              <a:t>士兵将全部被歼灭。</a:t>
            </a:r>
            <a:endParaRPr lang="zh-CN" altLang="en-US" sz="1800" dirty="0">
              <a:latin typeface="宋体" panose="02010600030101010101" pitchFamily="2" charset="-122"/>
              <a:ea typeface="宋体" panose="02010600030101010101" pitchFamily="2" charset="-122"/>
            </a:endParaRPr>
          </a:p>
          <a:p>
            <a:pPr>
              <a:lnSpc>
                <a:spcPct val="120000"/>
              </a:lnSpc>
              <a:buNone/>
            </a:pPr>
            <a:endParaRPr lang="en-US" altLang="zh-CN" sz="1800" dirty="0">
              <a:latin typeface="宋体" panose="02010600030101010101" pitchFamily="2" charset="-122"/>
              <a:ea typeface="宋体" panose="02010600030101010101" pitchFamily="2" charset="-122"/>
            </a:endParaRPr>
          </a:p>
          <a:p>
            <a:r>
              <a:rPr lang="zh-CN" altLang="en-US" sz="1800" dirty="0">
                <a:latin typeface="楷体" panose="02010609060101010101" pitchFamily="49" charset="-122"/>
                <a:ea typeface="楷体" panose="02010609060101010101" pitchFamily="49" charset="-122"/>
                <a:cs typeface="楷体" panose="02010609060101010101" pitchFamily="49" charset="-122"/>
              </a:rPr>
              <a:t>路线一：</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有</a:t>
            </a:r>
            <a:r>
              <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rPr>
              <a:t>200</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名士兵可以得救</a:t>
            </a:r>
            <a:endPar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r>
              <a:rPr lang="zh-CN" altLang="en-US" sz="1800" dirty="0">
                <a:latin typeface="楷体" panose="02010609060101010101" pitchFamily="49" charset="-122"/>
                <a:ea typeface="楷体" panose="02010609060101010101" pitchFamily="49" charset="-122"/>
                <a:cs typeface="楷体" panose="02010609060101010101" pitchFamily="49" charset="-122"/>
              </a:rPr>
              <a:t>路线二：</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有</a:t>
            </a:r>
            <a:r>
              <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rPr>
              <a:t>1/3</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的可能全部获救，有</a:t>
            </a:r>
            <a:r>
              <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rPr>
              <a:t>2/3</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的可能无一获救</a:t>
            </a:r>
            <a:endPar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endParaRPr lang="zh-CN" altLang="en-US" sz="1800" dirty="0">
              <a:latin typeface="宋体" panose="02010600030101010101" pitchFamily="2" charset="-122"/>
              <a:ea typeface="宋体" panose="02010600030101010101" pitchFamily="2" charset="-122"/>
              <a:sym typeface="+mn-ea"/>
            </a:endParaRPr>
          </a:p>
          <a:p>
            <a:r>
              <a:rPr lang="zh-CN" altLang="en-US" sz="1800" dirty="0">
                <a:latin typeface="宋体" panose="02010600030101010101" pitchFamily="2" charset="-122"/>
                <a:ea typeface="宋体" panose="02010600030101010101" pitchFamily="2" charset="-122"/>
                <a:sym typeface="+mn-ea"/>
              </a:rPr>
              <a:t>如果你是这位将军，你将选择从哪条路线撤离呢？</a:t>
            </a:r>
            <a:endParaRPr lang="zh-CN" altLang="en-US" sz="1800" dirty="0">
              <a:latin typeface="宋体" panose="02010600030101010101" pitchFamily="2" charset="-122"/>
              <a:ea typeface="宋体" panose="02010600030101010101" pitchFamily="2" charset="-122"/>
            </a:endParaRPr>
          </a:p>
          <a:p>
            <a:endPar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2894603" y="3120779"/>
            <a:ext cx="287598" cy="323090"/>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34"/>
          <p:cNvSpPr/>
          <p:nvPr/>
        </p:nvSpPr>
        <p:spPr>
          <a:xfrm>
            <a:off x="2895056" y="2551570"/>
            <a:ext cx="287145" cy="34895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p:cNvSpPr/>
          <p:nvPr/>
        </p:nvSpPr>
        <p:spPr>
          <a:xfrm>
            <a:off x="2893200" y="2005153"/>
            <a:ext cx="287145" cy="34895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 name="组合 47"/>
          <p:cNvGrpSpPr/>
          <p:nvPr/>
        </p:nvGrpSpPr>
        <p:grpSpPr>
          <a:xfrm>
            <a:off x="428505" y="1231804"/>
            <a:ext cx="1997759" cy="2542848"/>
            <a:chOff x="1078816" y="964066"/>
            <a:chExt cx="2222812" cy="2923236"/>
          </a:xfrm>
        </p:grpSpPr>
        <p:sp>
          <p:nvSpPr>
            <p:cNvPr id="54" name="Freeform 7"/>
            <p:cNvSpPr/>
            <p:nvPr/>
          </p:nvSpPr>
          <p:spPr bwMode="auto">
            <a:xfrm>
              <a:off x="1078816" y="2540257"/>
              <a:ext cx="696716" cy="1019561"/>
            </a:xfrm>
            <a:custGeom>
              <a:avLst/>
              <a:gdLst>
                <a:gd name="T0" fmla="*/ 94 w 375"/>
                <a:gd name="T1" fmla="*/ 0 h 549"/>
                <a:gd name="T2" fmla="*/ 11 w 375"/>
                <a:gd name="T3" fmla="*/ 12 h 549"/>
                <a:gd name="T4" fmla="*/ 0 w 375"/>
                <a:gd name="T5" fmla="*/ 127 h 549"/>
                <a:gd name="T6" fmla="*/ 174 w 375"/>
                <a:gd name="T7" fmla="*/ 549 h 549"/>
                <a:gd name="T8" fmla="*/ 375 w 375"/>
                <a:gd name="T9" fmla="*/ 280 h 549"/>
                <a:gd name="T10" fmla="*/ 94 w 375"/>
                <a:gd name="T11" fmla="*/ 0 h 549"/>
              </a:gdLst>
              <a:ahLst/>
              <a:cxnLst>
                <a:cxn ang="0">
                  <a:pos x="T0" y="T1"/>
                </a:cxn>
                <a:cxn ang="0">
                  <a:pos x="T2" y="T3"/>
                </a:cxn>
                <a:cxn ang="0">
                  <a:pos x="T4" y="T5"/>
                </a:cxn>
                <a:cxn ang="0">
                  <a:pos x="T6" y="T7"/>
                </a:cxn>
                <a:cxn ang="0">
                  <a:pos x="T8" y="T9"/>
                </a:cxn>
                <a:cxn ang="0">
                  <a:pos x="T10" y="T11"/>
                </a:cxn>
              </a:cxnLst>
              <a:rect l="0" t="0" r="r" b="b"/>
              <a:pathLst>
                <a:path w="375" h="549">
                  <a:moveTo>
                    <a:pt x="94" y="0"/>
                  </a:moveTo>
                  <a:cubicBezTo>
                    <a:pt x="65" y="0"/>
                    <a:pt x="37" y="4"/>
                    <a:pt x="11" y="12"/>
                  </a:cubicBezTo>
                  <a:cubicBezTo>
                    <a:pt x="3" y="49"/>
                    <a:pt x="0" y="87"/>
                    <a:pt x="0" y="127"/>
                  </a:cubicBezTo>
                  <a:cubicBezTo>
                    <a:pt x="0" y="291"/>
                    <a:pt x="66" y="441"/>
                    <a:pt x="174" y="549"/>
                  </a:cubicBezTo>
                  <a:cubicBezTo>
                    <a:pt x="290" y="514"/>
                    <a:pt x="375" y="407"/>
                    <a:pt x="375" y="280"/>
                  </a:cubicBezTo>
                  <a:cubicBezTo>
                    <a:pt x="375" y="125"/>
                    <a:pt x="249" y="0"/>
                    <a:pt x="94" y="0"/>
                  </a:cubicBezTo>
                  <a:close/>
                </a:path>
              </a:pathLst>
            </a:cu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60" name="Freeform 8"/>
            <p:cNvSpPr/>
            <p:nvPr/>
          </p:nvSpPr>
          <p:spPr bwMode="auto">
            <a:xfrm>
              <a:off x="1088093" y="2231327"/>
              <a:ext cx="600234" cy="615077"/>
            </a:xfrm>
            <a:custGeom>
              <a:avLst/>
              <a:gdLst>
                <a:gd name="T0" fmla="*/ 158 w 323"/>
                <a:gd name="T1" fmla="*/ 0 h 331"/>
                <a:gd name="T2" fmla="*/ 51 w 323"/>
                <a:gd name="T3" fmla="*/ 38 h 331"/>
                <a:gd name="T4" fmla="*/ 0 w 323"/>
                <a:gd name="T5" fmla="*/ 216 h 331"/>
                <a:gd name="T6" fmla="*/ 158 w 323"/>
                <a:gd name="T7" fmla="*/ 331 h 331"/>
                <a:gd name="T8" fmla="*/ 323 w 323"/>
                <a:gd name="T9" fmla="*/ 166 h 331"/>
                <a:gd name="T10" fmla="*/ 158 w 323"/>
                <a:gd name="T11" fmla="*/ 0 h 331"/>
              </a:gdLst>
              <a:ahLst/>
              <a:cxnLst>
                <a:cxn ang="0">
                  <a:pos x="T0" y="T1"/>
                </a:cxn>
                <a:cxn ang="0">
                  <a:pos x="T2" y="T3"/>
                </a:cxn>
                <a:cxn ang="0">
                  <a:pos x="T4" y="T5"/>
                </a:cxn>
                <a:cxn ang="0">
                  <a:pos x="T6" y="T7"/>
                </a:cxn>
                <a:cxn ang="0">
                  <a:pos x="T8" y="T9"/>
                </a:cxn>
                <a:cxn ang="0">
                  <a:pos x="T10" y="T11"/>
                </a:cxn>
              </a:cxnLst>
              <a:rect l="0" t="0" r="r" b="b"/>
              <a:pathLst>
                <a:path w="323" h="331">
                  <a:moveTo>
                    <a:pt x="158" y="0"/>
                  </a:moveTo>
                  <a:cubicBezTo>
                    <a:pt x="117" y="0"/>
                    <a:pt x="80" y="14"/>
                    <a:pt x="51" y="38"/>
                  </a:cubicBezTo>
                  <a:cubicBezTo>
                    <a:pt x="25" y="94"/>
                    <a:pt x="8" y="153"/>
                    <a:pt x="0" y="216"/>
                  </a:cubicBezTo>
                  <a:cubicBezTo>
                    <a:pt x="21" y="283"/>
                    <a:pt x="84" y="331"/>
                    <a:pt x="158" y="331"/>
                  </a:cubicBezTo>
                  <a:cubicBezTo>
                    <a:pt x="249" y="331"/>
                    <a:pt x="323" y="257"/>
                    <a:pt x="323" y="166"/>
                  </a:cubicBezTo>
                  <a:cubicBezTo>
                    <a:pt x="323" y="74"/>
                    <a:pt x="249" y="0"/>
                    <a:pt x="158" y="0"/>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61" name="Oval 9"/>
            <p:cNvSpPr>
              <a:spLocks noChangeArrowheads="1"/>
            </p:cNvSpPr>
            <p:nvPr/>
          </p:nvSpPr>
          <p:spPr bwMode="auto">
            <a:xfrm>
              <a:off x="1530616" y="2179723"/>
              <a:ext cx="506964" cy="507925"/>
            </a:xfrm>
            <a:prstGeom prst="ellipse">
              <a:avLst/>
            </a:prstGeom>
            <a:solidFill>
              <a:schemeClr val="accent5">
                <a:alpha val="70000"/>
              </a:schemeClr>
            </a:solidFill>
            <a:ln>
              <a:noFill/>
            </a:ln>
          </p:spPr>
          <p:txBody>
            <a:bodyPr vert="horz" wrap="square" lIns="68564" tIns="34282" rIns="68564" bIns="34282" numCol="1" anchor="t" anchorCtr="0" compatLnSpc="1"/>
            <a:lstStyle/>
            <a:p>
              <a:endParaRPr lang="zh-CN" altLang="en-US" sz="1350"/>
            </a:p>
          </p:txBody>
        </p:sp>
        <p:sp>
          <p:nvSpPr>
            <p:cNvPr id="62" name="Oval 10"/>
            <p:cNvSpPr>
              <a:spLocks noChangeArrowheads="1"/>
            </p:cNvSpPr>
            <p:nvPr/>
          </p:nvSpPr>
          <p:spPr bwMode="auto">
            <a:xfrm>
              <a:off x="2050137" y="1993832"/>
              <a:ext cx="576113" cy="574257"/>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63" name="Oval 11"/>
            <p:cNvSpPr>
              <a:spLocks noChangeArrowheads="1"/>
            </p:cNvSpPr>
            <p:nvPr/>
          </p:nvSpPr>
          <p:spPr bwMode="auto">
            <a:xfrm>
              <a:off x="1688327" y="1950229"/>
              <a:ext cx="413762" cy="412834"/>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64" name="Oval 12"/>
            <p:cNvSpPr>
              <a:spLocks noChangeArrowheads="1"/>
            </p:cNvSpPr>
            <p:nvPr/>
          </p:nvSpPr>
          <p:spPr bwMode="auto">
            <a:xfrm>
              <a:off x="1955510" y="1555021"/>
              <a:ext cx="256050" cy="25605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65" name="Oval 13"/>
            <p:cNvSpPr>
              <a:spLocks noChangeArrowheads="1"/>
            </p:cNvSpPr>
            <p:nvPr/>
          </p:nvSpPr>
          <p:spPr bwMode="auto">
            <a:xfrm>
              <a:off x="2389682" y="1158887"/>
              <a:ext cx="86278" cy="87205"/>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66" name="Oval 14"/>
            <p:cNvSpPr>
              <a:spLocks noChangeArrowheads="1"/>
            </p:cNvSpPr>
            <p:nvPr/>
          </p:nvSpPr>
          <p:spPr bwMode="auto">
            <a:xfrm>
              <a:off x="1532470" y="1755408"/>
              <a:ext cx="85350" cy="85350"/>
            </a:xfrm>
            <a:prstGeom prst="ellipse">
              <a:avLst/>
            </a:pr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67" name="Oval 15"/>
            <p:cNvSpPr>
              <a:spLocks noChangeArrowheads="1"/>
            </p:cNvSpPr>
            <p:nvPr/>
          </p:nvSpPr>
          <p:spPr bwMode="auto">
            <a:xfrm>
              <a:off x="2068691" y="1905698"/>
              <a:ext cx="87205" cy="88133"/>
            </a:xfrm>
            <a:prstGeom prst="ellipse">
              <a:avLst/>
            </a:prstGeom>
            <a:solidFill>
              <a:schemeClr val="accent1">
                <a:alpha val="80000"/>
              </a:schemeClr>
            </a:solidFill>
            <a:ln>
              <a:noFill/>
            </a:ln>
          </p:spPr>
          <p:txBody>
            <a:bodyPr vert="horz" wrap="square" lIns="68564" tIns="34282" rIns="68564" bIns="34282" numCol="1" anchor="t" anchorCtr="0" compatLnSpc="1"/>
            <a:lstStyle/>
            <a:p>
              <a:endParaRPr lang="zh-CN" altLang="en-US" sz="1350"/>
            </a:p>
          </p:txBody>
        </p:sp>
        <p:sp>
          <p:nvSpPr>
            <p:cNvPr id="68" name="Freeform 16"/>
            <p:cNvSpPr/>
            <p:nvPr/>
          </p:nvSpPr>
          <p:spPr bwMode="auto">
            <a:xfrm>
              <a:off x="1673483" y="1653359"/>
              <a:ext cx="376653" cy="377581"/>
            </a:xfrm>
            <a:custGeom>
              <a:avLst/>
              <a:gdLst>
                <a:gd name="T0" fmla="*/ 201 w 203"/>
                <a:gd name="T1" fmla="*/ 98 h 203"/>
                <a:gd name="T2" fmla="*/ 105 w 203"/>
                <a:gd name="T3" fmla="*/ 201 h 203"/>
                <a:gd name="T4" fmla="*/ 1 w 203"/>
                <a:gd name="T5" fmla="*/ 105 h 203"/>
                <a:gd name="T6" fmla="*/ 98 w 203"/>
                <a:gd name="T7" fmla="*/ 1 h 203"/>
                <a:gd name="T8" fmla="*/ 201 w 203"/>
                <a:gd name="T9" fmla="*/ 98 h 203"/>
              </a:gdLst>
              <a:ahLst/>
              <a:cxnLst>
                <a:cxn ang="0">
                  <a:pos x="T0" y="T1"/>
                </a:cxn>
                <a:cxn ang="0">
                  <a:pos x="T2" y="T3"/>
                </a:cxn>
                <a:cxn ang="0">
                  <a:pos x="T4" y="T5"/>
                </a:cxn>
                <a:cxn ang="0">
                  <a:pos x="T6" y="T7"/>
                </a:cxn>
                <a:cxn ang="0">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69" name="Oval 17"/>
            <p:cNvSpPr>
              <a:spLocks noChangeArrowheads="1"/>
            </p:cNvSpPr>
            <p:nvPr/>
          </p:nvSpPr>
          <p:spPr bwMode="auto">
            <a:xfrm>
              <a:off x="1504639" y="1901988"/>
              <a:ext cx="141013" cy="143796"/>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70" name="Oval 18"/>
            <p:cNvSpPr>
              <a:spLocks noChangeArrowheads="1"/>
            </p:cNvSpPr>
            <p:nvPr/>
          </p:nvSpPr>
          <p:spPr bwMode="auto">
            <a:xfrm>
              <a:off x="2167029" y="964066"/>
              <a:ext cx="142869" cy="142868"/>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71" name="Oval 19"/>
            <p:cNvSpPr>
              <a:spLocks noChangeArrowheads="1"/>
            </p:cNvSpPr>
            <p:nvPr/>
          </p:nvSpPr>
          <p:spPr bwMode="auto">
            <a:xfrm>
              <a:off x="2276500" y="1307321"/>
              <a:ext cx="312641" cy="312641"/>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72" name="Oval 20"/>
            <p:cNvSpPr>
              <a:spLocks noChangeArrowheads="1"/>
            </p:cNvSpPr>
            <p:nvPr/>
          </p:nvSpPr>
          <p:spPr bwMode="auto">
            <a:xfrm>
              <a:off x="2276500" y="1816638"/>
              <a:ext cx="312641" cy="314496"/>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73" name="Oval 21"/>
            <p:cNvSpPr>
              <a:spLocks noChangeArrowheads="1"/>
            </p:cNvSpPr>
            <p:nvPr/>
          </p:nvSpPr>
          <p:spPr bwMode="auto">
            <a:xfrm>
              <a:off x="2754274" y="1514202"/>
              <a:ext cx="141013" cy="141013"/>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74" name="Freeform 22"/>
            <p:cNvSpPr/>
            <p:nvPr/>
          </p:nvSpPr>
          <p:spPr bwMode="auto">
            <a:xfrm>
              <a:off x="2947240" y="2064338"/>
              <a:ext cx="348822" cy="600233"/>
            </a:xfrm>
            <a:custGeom>
              <a:avLst/>
              <a:gdLst>
                <a:gd name="T0" fmla="*/ 0 w 188"/>
                <a:gd name="T1" fmla="*/ 132 h 323"/>
                <a:gd name="T2" fmla="*/ 188 w 188"/>
                <a:gd name="T3" fmla="*/ 323 h 323"/>
                <a:gd name="T4" fmla="*/ 53 w 188"/>
                <a:gd name="T5" fmla="*/ 0 h 323"/>
                <a:gd name="T6" fmla="*/ 0 w 188"/>
                <a:gd name="T7" fmla="*/ 132 h 323"/>
              </a:gdLst>
              <a:ahLst/>
              <a:cxnLst>
                <a:cxn ang="0">
                  <a:pos x="T0" y="T1"/>
                </a:cxn>
                <a:cxn ang="0">
                  <a:pos x="T2" y="T3"/>
                </a:cxn>
                <a:cxn ang="0">
                  <a:pos x="T4" y="T5"/>
                </a:cxn>
                <a:cxn ang="0">
                  <a:pos x="T6" y="T7"/>
                </a:cxn>
              </a:cxnLst>
              <a:rect l="0" t="0" r="r" b="b"/>
              <a:pathLst>
                <a:path w="188" h="323">
                  <a:moveTo>
                    <a:pt x="0" y="132"/>
                  </a:moveTo>
                  <a:cubicBezTo>
                    <a:pt x="0" y="237"/>
                    <a:pt x="84" y="321"/>
                    <a:pt x="188" y="323"/>
                  </a:cubicBezTo>
                  <a:cubicBezTo>
                    <a:pt x="176" y="201"/>
                    <a:pt x="127" y="89"/>
                    <a:pt x="53" y="0"/>
                  </a:cubicBezTo>
                  <a:cubicBezTo>
                    <a:pt x="20" y="34"/>
                    <a:pt x="0" y="81"/>
                    <a:pt x="0" y="132"/>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75" name="Freeform 23"/>
            <p:cNvSpPr/>
            <p:nvPr/>
          </p:nvSpPr>
          <p:spPr bwMode="auto">
            <a:xfrm>
              <a:off x="2563165" y="2261014"/>
              <a:ext cx="738463" cy="894319"/>
            </a:xfrm>
            <a:custGeom>
              <a:avLst/>
              <a:gdLst>
                <a:gd name="T0" fmla="*/ 0 w 398"/>
                <a:gd name="T1" fmla="*/ 241 h 481"/>
                <a:gd name="T2" fmla="*/ 241 w 398"/>
                <a:gd name="T3" fmla="*/ 481 h 481"/>
                <a:gd name="T4" fmla="*/ 375 w 398"/>
                <a:gd name="T5" fmla="*/ 440 h 481"/>
                <a:gd name="T6" fmla="*/ 398 w 398"/>
                <a:gd name="T7" fmla="*/ 277 h 481"/>
                <a:gd name="T8" fmla="*/ 342 w 398"/>
                <a:gd name="T9" fmla="*/ 22 h 481"/>
                <a:gd name="T10" fmla="*/ 241 w 398"/>
                <a:gd name="T11" fmla="*/ 0 h 481"/>
                <a:gd name="T12" fmla="*/ 0 w 398"/>
                <a:gd name="T13" fmla="*/ 241 h 481"/>
              </a:gdLst>
              <a:ahLst/>
              <a:cxnLst>
                <a:cxn ang="0">
                  <a:pos x="T0" y="T1"/>
                </a:cxn>
                <a:cxn ang="0">
                  <a:pos x="T2" y="T3"/>
                </a:cxn>
                <a:cxn ang="0">
                  <a:pos x="T4" y="T5"/>
                </a:cxn>
                <a:cxn ang="0">
                  <a:pos x="T6" y="T7"/>
                </a:cxn>
                <a:cxn ang="0">
                  <a:pos x="T8" y="T9"/>
                </a:cxn>
                <a:cxn ang="0">
                  <a:pos x="T10" y="T11"/>
                </a:cxn>
                <a:cxn ang="0">
                  <a:pos x="T12" y="T13"/>
                </a:cxn>
              </a:cxnLst>
              <a:rect l="0" t="0" r="r" b="b"/>
              <a:pathLst>
                <a:path w="398" h="481">
                  <a:moveTo>
                    <a:pt x="0" y="241"/>
                  </a:moveTo>
                  <a:cubicBezTo>
                    <a:pt x="0" y="374"/>
                    <a:pt x="108" y="481"/>
                    <a:pt x="241" y="481"/>
                  </a:cubicBezTo>
                  <a:cubicBezTo>
                    <a:pt x="291" y="481"/>
                    <a:pt x="337" y="466"/>
                    <a:pt x="375" y="440"/>
                  </a:cubicBezTo>
                  <a:cubicBezTo>
                    <a:pt x="390" y="388"/>
                    <a:pt x="398" y="333"/>
                    <a:pt x="398" y="277"/>
                  </a:cubicBezTo>
                  <a:cubicBezTo>
                    <a:pt x="398" y="186"/>
                    <a:pt x="378" y="100"/>
                    <a:pt x="342" y="22"/>
                  </a:cubicBezTo>
                  <a:cubicBezTo>
                    <a:pt x="311" y="8"/>
                    <a:pt x="277" y="0"/>
                    <a:pt x="241" y="0"/>
                  </a:cubicBezTo>
                  <a:cubicBezTo>
                    <a:pt x="108" y="0"/>
                    <a:pt x="0" y="108"/>
                    <a:pt x="0" y="241"/>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76" name="Freeform 24"/>
            <p:cNvSpPr/>
            <p:nvPr/>
          </p:nvSpPr>
          <p:spPr bwMode="auto">
            <a:xfrm>
              <a:off x="2574297" y="2261014"/>
              <a:ext cx="415618" cy="355316"/>
            </a:xfrm>
            <a:custGeom>
              <a:avLst/>
              <a:gdLst>
                <a:gd name="T0" fmla="*/ 0 w 224"/>
                <a:gd name="T1" fmla="*/ 188 h 191"/>
                <a:gd name="T2" fmla="*/ 33 w 224"/>
                <a:gd name="T3" fmla="*/ 191 h 191"/>
                <a:gd name="T4" fmla="*/ 224 w 224"/>
                <a:gd name="T5" fmla="*/ 0 h 191"/>
                <a:gd name="T6" fmla="*/ 0 w 224"/>
                <a:gd name="T7" fmla="*/ 188 h 191"/>
              </a:gdLst>
              <a:ahLst/>
              <a:cxnLst>
                <a:cxn ang="0">
                  <a:pos x="T0" y="T1"/>
                </a:cxn>
                <a:cxn ang="0">
                  <a:pos x="T2" y="T3"/>
                </a:cxn>
                <a:cxn ang="0">
                  <a:pos x="T4" y="T5"/>
                </a:cxn>
                <a:cxn ang="0">
                  <a:pos x="T6" y="T7"/>
                </a:cxn>
              </a:cxnLst>
              <a:rect l="0" t="0" r="r" b="b"/>
              <a:pathLst>
                <a:path w="224" h="191">
                  <a:moveTo>
                    <a:pt x="0" y="188"/>
                  </a:moveTo>
                  <a:cubicBezTo>
                    <a:pt x="11" y="190"/>
                    <a:pt x="22" y="191"/>
                    <a:pt x="33" y="191"/>
                  </a:cubicBezTo>
                  <a:cubicBezTo>
                    <a:pt x="138" y="191"/>
                    <a:pt x="224" y="106"/>
                    <a:pt x="224" y="0"/>
                  </a:cubicBezTo>
                  <a:cubicBezTo>
                    <a:pt x="114" y="5"/>
                    <a:pt x="23" y="84"/>
                    <a:pt x="0" y="188"/>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77" name="Freeform 25"/>
            <p:cNvSpPr/>
            <p:nvPr/>
          </p:nvSpPr>
          <p:spPr bwMode="auto">
            <a:xfrm>
              <a:off x="2840364" y="3083913"/>
              <a:ext cx="420165" cy="581208"/>
            </a:xfrm>
            <a:custGeom>
              <a:avLst/>
              <a:gdLst>
                <a:gd name="T0" fmla="*/ 224 w 224"/>
                <a:gd name="T1" fmla="*/ 0 h 310"/>
                <a:gd name="T2" fmla="*/ 0 w 224"/>
                <a:gd name="T3" fmla="*/ 240 h 310"/>
                <a:gd name="T4" fmla="*/ 11 w 224"/>
                <a:gd name="T5" fmla="*/ 310 h 310"/>
                <a:gd name="T6" fmla="*/ 224 w 224"/>
                <a:gd name="T7" fmla="*/ 0 h 310"/>
              </a:gdLst>
              <a:ahLst/>
              <a:cxnLst>
                <a:cxn ang="0">
                  <a:pos x="T0" y="T1"/>
                </a:cxn>
                <a:cxn ang="0">
                  <a:pos x="T2" y="T3"/>
                </a:cxn>
                <a:cxn ang="0">
                  <a:pos x="T4" y="T5"/>
                </a:cxn>
                <a:cxn ang="0">
                  <a:pos x="T6" y="T7"/>
                </a:cxn>
              </a:cxnLst>
              <a:rect l="0" t="0" r="r" b="b"/>
              <a:pathLst>
                <a:path w="224" h="310">
                  <a:moveTo>
                    <a:pt x="224" y="0"/>
                  </a:moveTo>
                  <a:cubicBezTo>
                    <a:pt x="99" y="9"/>
                    <a:pt x="0" y="113"/>
                    <a:pt x="0" y="240"/>
                  </a:cubicBezTo>
                  <a:cubicBezTo>
                    <a:pt x="0" y="265"/>
                    <a:pt x="4" y="288"/>
                    <a:pt x="11" y="310"/>
                  </a:cubicBezTo>
                  <a:cubicBezTo>
                    <a:pt x="112" y="233"/>
                    <a:pt x="187" y="125"/>
                    <a:pt x="224" y="0"/>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78" name="Freeform 26"/>
            <p:cNvSpPr/>
            <p:nvPr/>
          </p:nvSpPr>
          <p:spPr bwMode="auto">
            <a:xfrm>
              <a:off x="1104792" y="3017103"/>
              <a:ext cx="615077" cy="753306"/>
            </a:xfrm>
            <a:custGeom>
              <a:avLst/>
              <a:gdLst>
                <a:gd name="T0" fmla="*/ 22 w 331"/>
                <a:gd name="T1" fmla="*/ 0 h 405"/>
                <a:gd name="T2" fmla="*/ 0 w 331"/>
                <a:gd name="T3" fmla="*/ 0 h 405"/>
                <a:gd name="T4" fmla="*/ 316 w 331"/>
                <a:gd name="T5" fmla="*/ 405 h 405"/>
                <a:gd name="T6" fmla="*/ 331 w 331"/>
                <a:gd name="T7" fmla="*/ 309 h 405"/>
                <a:gd name="T8" fmla="*/ 22 w 331"/>
                <a:gd name="T9" fmla="*/ 0 h 405"/>
              </a:gdLst>
              <a:ahLst/>
              <a:cxnLst>
                <a:cxn ang="0">
                  <a:pos x="T0" y="T1"/>
                </a:cxn>
                <a:cxn ang="0">
                  <a:pos x="T2" y="T3"/>
                </a:cxn>
                <a:cxn ang="0">
                  <a:pos x="T4" y="T5"/>
                </a:cxn>
                <a:cxn ang="0">
                  <a:pos x="T6" y="T7"/>
                </a:cxn>
                <a:cxn ang="0">
                  <a:pos x="T8" y="T9"/>
                </a:cxn>
              </a:cxnLst>
              <a:rect l="0" t="0" r="r" b="b"/>
              <a:pathLst>
                <a:path w="331" h="405">
                  <a:moveTo>
                    <a:pt x="22" y="0"/>
                  </a:moveTo>
                  <a:cubicBezTo>
                    <a:pt x="14" y="0"/>
                    <a:pt x="7" y="0"/>
                    <a:pt x="0" y="0"/>
                  </a:cubicBezTo>
                  <a:cubicBezTo>
                    <a:pt x="40" y="178"/>
                    <a:pt x="158" y="325"/>
                    <a:pt x="316" y="405"/>
                  </a:cubicBezTo>
                  <a:cubicBezTo>
                    <a:pt x="326" y="375"/>
                    <a:pt x="331" y="343"/>
                    <a:pt x="331" y="309"/>
                  </a:cubicBezTo>
                  <a:cubicBezTo>
                    <a:pt x="331" y="138"/>
                    <a:pt x="193" y="0"/>
                    <a:pt x="22" y="0"/>
                  </a:cubicBezTo>
                  <a:close/>
                </a:path>
              </a:pathLst>
            </a:cu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79" name="Freeform 27"/>
            <p:cNvSpPr/>
            <p:nvPr/>
          </p:nvSpPr>
          <p:spPr bwMode="auto">
            <a:xfrm>
              <a:off x="1406301" y="2974428"/>
              <a:ext cx="1229226" cy="912874"/>
            </a:xfrm>
            <a:custGeom>
              <a:avLst/>
              <a:gdLst>
                <a:gd name="T0" fmla="*/ 331 w 662"/>
                <a:gd name="T1" fmla="*/ 0 h 491"/>
                <a:gd name="T2" fmla="*/ 0 w 662"/>
                <a:gd name="T3" fmla="*/ 317 h 491"/>
                <a:gd name="T4" fmla="*/ 422 w 662"/>
                <a:gd name="T5" fmla="*/ 491 h 491"/>
                <a:gd name="T6" fmla="*/ 639 w 662"/>
                <a:gd name="T7" fmla="*/ 451 h 491"/>
                <a:gd name="T8" fmla="*/ 662 w 662"/>
                <a:gd name="T9" fmla="*/ 331 h 491"/>
                <a:gd name="T10" fmla="*/ 331 w 662"/>
                <a:gd name="T11" fmla="*/ 0 h 491"/>
              </a:gdLst>
              <a:ahLst/>
              <a:cxnLst>
                <a:cxn ang="0">
                  <a:pos x="T0" y="T1"/>
                </a:cxn>
                <a:cxn ang="0">
                  <a:pos x="T2" y="T3"/>
                </a:cxn>
                <a:cxn ang="0">
                  <a:pos x="T4" y="T5"/>
                </a:cxn>
                <a:cxn ang="0">
                  <a:pos x="T6" y="T7"/>
                </a:cxn>
                <a:cxn ang="0">
                  <a:pos x="T8" y="T9"/>
                </a:cxn>
                <a:cxn ang="0">
                  <a:pos x="T10" y="T11"/>
                </a:cxn>
              </a:cxnLst>
              <a:rect l="0" t="0" r="r" b="b"/>
              <a:pathLst>
                <a:path w="662" h="491">
                  <a:moveTo>
                    <a:pt x="331" y="0"/>
                  </a:moveTo>
                  <a:cubicBezTo>
                    <a:pt x="153" y="0"/>
                    <a:pt x="7" y="141"/>
                    <a:pt x="0" y="317"/>
                  </a:cubicBezTo>
                  <a:cubicBezTo>
                    <a:pt x="108" y="425"/>
                    <a:pt x="258" y="491"/>
                    <a:pt x="422" y="491"/>
                  </a:cubicBezTo>
                  <a:cubicBezTo>
                    <a:pt x="499" y="491"/>
                    <a:pt x="572" y="477"/>
                    <a:pt x="639" y="451"/>
                  </a:cubicBezTo>
                  <a:cubicBezTo>
                    <a:pt x="654" y="414"/>
                    <a:pt x="662" y="373"/>
                    <a:pt x="662" y="331"/>
                  </a:cubicBezTo>
                  <a:cubicBezTo>
                    <a:pt x="662" y="148"/>
                    <a:pt x="514" y="0"/>
                    <a:pt x="331" y="0"/>
                  </a:cubicBezTo>
                  <a:close/>
                </a:path>
              </a:pathLst>
            </a:cu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80" name="Freeform 28"/>
            <p:cNvSpPr/>
            <p:nvPr/>
          </p:nvSpPr>
          <p:spPr bwMode="auto">
            <a:xfrm>
              <a:off x="2335874" y="2933609"/>
              <a:ext cx="874838" cy="872054"/>
            </a:xfrm>
            <a:custGeom>
              <a:avLst/>
              <a:gdLst>
                <a:gd name="T0" fmla="*/ 471 w 471"/>
                <a:gd name="T1" fmla="*/ 153 h 469"/>
                <a:gd name="T2" fmla="*/ 244 w 471"/>
                <a:gd name="T3" fmla="*/ 0 h 469"/>
                <a:gd name="T4" fmla="*/ 0 w 471"/>
                <a:gd name="T5" fmla="*/ 244 h 469"/>
                <a:gd name="T6" fmla="*/ 149 w 471"/>
                <a:gd name="T7" fmla="*/ 469 h 469"/>
                <a:gd name="T8" fmla="*/ 471 w 471"/>
                <a:gd name="T9" fmla="*/ 153 h 469"/>
              </a:gdLst>
              <a:ahLst/>
              <a:cxnLst>
                <a:cxn ang="0">
                  <a:pos x="T0" y="T1"/>
                </a:cxn>
                <a:cxn ang="0">
                  <a:pos x="T2" y="T3"/>
                </a:cxn>
                <a:cxn ang="0">
                  <a:pos x="T4" y="T5"/>
                </a:cxn>
                <a:cxn ang="0">
                  <a:pos x="T6" y="T7"/>
                </a:cxn>
                <a:cxn ang="0">
                  <a:pos x="T8" y="T9"/>
                </a:cxn>
              </a:cxnLst>
              <a:rect l="0" t="0" r="r" b="b"/>
              <a:pathLst>
                <a:path w="471" h="469">
                  <a:moveTo>
                    <a:pt x="471" y="153"/>
                  </a:moveTo>
                  <a:cubicBezTo>
                    <a:pt x="435" y="63"/>
                    <a:pt x="347" y="0"/>
                    <a:pt x="244" y="0"/>
                  </a:cubicBezTo>
                  <a:cubicBezTo>
                    <a:pt x="109" y="0"/>
                    <a:pt x="0" y="109"/>
                    <a:pt x="0" y="244"/>
                  </a:cubicBezTo>
                  <a:cubicBezTo>
                    <a:pt x="0" y="345"/>
                    <a:pt x="61" y="432"/>
                    <a:pt x="149" y="469"/>
                  </a:cubicBezTo>
                  <a:cubicBezTo>
                    <a:pt x="293" y="410"/>
                    <a:pt x="409" y="296"/>
                    <a:pt x="471" y="153"/>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81" name="Oval 30"/>
            <p:cNvSpPr>
              <a:spLocks noChangeArrowheads="1"/>
            </p:cNvSpPr>
            <p:nvPr/>
          </p:nvSpPr>
          <p:spPr bwMode="auto">
            <a:xfrm>
              <a:off x="2540899" y="1675625"/>
              <a:ext cx="493546" cy="496329"/>
            </a:xfrm>
            <a:prstGeom prst="ellipse">
              <a:avLst/>
            </a:prstGeom>
            <a:solidFill>
              <a:schemeClr val="accent2">
                <a:alpha val="70000"/>
              </a:schemeClr>
            </a:solidFill>
            <a:ln>
              <a:noFill/>
            </a:ln>
          </p:spPr>
          <p:txBody>
            <a:bodyPr vert="horz" wrap="square" lIns="68564" tIns="34282" rIns="68564" bIns="34282" numCol="1" anchor="t" anchorCtr="0" compatLnSpc="1"/>
            <a:lstStyle/>
            <a:p>
              <a:endParaRPr lang="zh-CN" altLang="en-US" sz="1350"/>
            </a:p>
          </p:txBody>
        </p:sp>
        <p:sp>
          <p:nvSpPr>
            <p:cNvPr id="82" name="Oval 11"/>
            <p:cNvSpPr>
              <a:spLocks noChangeArrowheads="1"/>
            </p:cNvSpPr>
            <p:nvPr/>
          </p:nvSpPr>
          <p:spPr bwMode="auto">
            <a:xfrm>
              <a:off x="1833627" y="2696302"/>
              <a:ext cx="557332" cy="55608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83" name="Oval 11"/>
            <p:cNvSpPr>
              <a:spLocks noChangeArrowheads="1"/>
            </p:cNvSpPr>
            <p:nvPr/>
          </p:nvSpPr>
          <p:spPr bwMode="auto">
            <a:xfrm>
              <a:off x="2226489" y="2491874"/>
              <a:ext cx="249471" cy="248912"/>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grpSp>
      <p:sp>
        <p:nvSpPr>
          <p:cNvPr id="84" name="椭圆 83"/>
          <p:cNvSpPr/>
          <p:nvPr/>
        </p:nvSpPr>
        <p:spPr>
          <a:xfrm>
            <a:off x="620544" y="2408976"/>
            <a:ext cx="1015343" cy="996582"/>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TextBox 28"/>
          <p:cNvSpPr txBox="1"/>
          <p:nvPr/>
        </p:nvSpPr>
        <p:spPr>
          <a:xfrm>
            <a:off x="782525" y="2732936"/>
            <a:ext cx="647922" cy="369332"/>
          </a:xfrm>
          <a:prstGeom prst="rect">
            <a:avLst/>
          </a:prstGeom>
          <a:noFill/>
        </p:spPr>
        <p:txBody>
          <a:bodyPr wrap="square" lIns="0" tIns="0" rIns="0" bIns="0" rtlCol="0">
            <a:spAutoFit/>
          </a:bodyPr>
          <a:lstStyle/>
          <a:p>
            <a:pPr algn="dist"/>
            <a:r>
              <a:rPr lang="zh-CN" altLang="en-US" sz="1500" dirty="0">
                <a:ln w="6350">
                  <a:noFill/>
                </a:ln>
                <a:solidFill>
                  <a:schemeClr val="accent1"/>
                </a:solidFill>
                <a:latin typeface="微软雅黑" panose="020B0503020204020204" pitchFamily="34" charset="-122"/>
                <a:ea typeface="微软雅黑" panose="020B0503020204020204" pitchFamily="34" charset="-122"/>
              </a:rPr>
              <a:t>目录  </a:t>
            </a:r>
            <a:endParaRPr lang="en-US" altLang="zh-CN" sz="1500" dirty="0">
              <a:ln w="6350">
                <a:noFill/>
              </a:ln>
              <a:solidFill>
                <a:schemeClr val="accent1"/>
              </a:solidFill>
              <a:latin typeface="微软雅黑" panose="020B0503020204020204" pitchFamily="34" charset="-122"/>
              <a:ea typeface="微软雅黑" panose="020B0503020204020204" pitchFamily="34" charset="-122"/>
            </a:endParaRPr>
          </a:p>
          <a:p>
            <a:pPr algn="dist"/>
            <a:r>
              <a:rPr lang="en-US" altLang="zh-CN" sz="900" dirty="0">
                <a:ln w="6350">
                  <a:noFill/>
                </a:ln>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CONTENTS</a:t>
            </a:r>
            <a:endParaRPr lang="zh-CN" altLang="en-US" sz="900" dirty="0">
              <a:ln w="6350">
                <a:noFill/>
              </a:ln>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0" name="Freeform 13"/>
          <p:cNvSpPr>
            <a:spLocks noEditPoints="1"/>
          </p:cNvSpPr>
          <p:nvPr/>
        </p:nvSpPr>
        <p:spPr bwMode="auto">
          <a:xfrm>
            <a:off x="3859030" y="1896125"/>
            <a:ext cx="171886" cy="142744"/>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68564" tIns="34282" rIns="68564" bIns="34282" numCol="1" anchor="t" anchorCtr="0" compatLnSpc="1"/>
          <a:lstStyle/>
          <a:p>
            <a:endParaRPr lang="zh-CN" altLang="en-US" sz="1350"/>
          </a:p>
        </p:txBody>
      </p:sp>
      <p:sp>
        <p:nvSpPr>
          <p:cNvPr id="91" name="矩形 90"/>
          <p:cNvSpPr/>
          <p:nvPr/>
        </p:nvSpPr>
        <p:spPr>
          <a:xfrm>
            <a:off x="3266524" y="3121058"/>
            <a:ext cx="1706880" cy="398780"/>
          </a:xfrm>
          <a:prstGeom prst="rect">
            <a:avLst/>
          </a:prstGeom>
        </p:spPr>
        <p:txBody>
          <a:bodyPr wrap="none">
            <a:spAutoFit/>
          </a:bodyPr>
          <a:lstStyle/>
          <a:p>
            <a:pPr>
              <a:defRPr/>
            </a:pPr>
            <a:r>
              <a:rPr lang="zh-CN" altLang="en-US" sz="2000" dirty="0">
                <a:ln w="6350">
                  <a:noFill/>
                </a:ln>
                <a:latin typeface="宋体" panose="02010600030101010101" pitchFamily="2" charset="-122"/>
                <a:ea typeface="宋体" panose="02010600030101010101" pitchFamily="2" charset="-122"/>
              </a:rPr>
              <a:t>框定依赖偏差</a:t>
            </a:r>
            <a:endParaRPr lang="zh-CN" altLang="en-US" sz="2000" dirty="0">
              <a:ln w="6350">
                <a:noFill/>
              </a:ln>
              <a:latin typeface="宋体" panose="02010600030101010101" pitchFamily="2" charset="-122"/>
              <a:ea typeface="宋体" panose="02010600030101010101" pitchFamily="2" charset="-122"/>
            </a:endParaRPr>
          </a:p>
        </p:txBody>
      </p:sp>
      <p:sp>
        <p:nvSpPr>
          <p:cNvPr id="92" name="矩形 91"/>
          <p:cNvSpPr/>
          <p:nvPr/>
        </p:nvSpPr>
        <p:spPr>
          <a:xfrm>
            <a:off x="3266226" y="2551126"/>
            <a:ext cx="1452880" cy="398780"/>
          </a:xfrm>
          <a:prstGeom prst="rect">
            <a:avLst/>
          </a:prstGeom>
        </p:spPr>
        <p:txBody>
          <a:bodyPr wrap="none">
            <a:spAutoFit/>
          </a:bodyPr>
          <a:lstStyle/>
          <a:p>
            <a:pPr>
              <a:defRPr/>
            </a:pPr>
            <a:r>
              <a:rPr lang="zh-CN" altLang="en-US" sz="2000" dirty="0">
                <a:ln w="6350">
                  <a:noFill/>
                </a:ln>
                <a:latin typeface="宋体" panose="02010600030101010101" pitchFamily="2" charset="-122"/>
                <a:ea typeface="宋体" panose="02010600030101010101" pitchFamily="2" charset="-122"/>
              </a:rPr>
              <a:t>启发式偏差</a:t>
            </a:r>
            <a:endParaRPr lang="zh-CN" altLang="en-US" sz="2000" dirty="0">
              <a:ln w="6350">
                <a:noFill/>
              </a:ln>
              <a:latin typeface="宋体" panose="02010600030101010101" pitchFamily="2" charset="-122"/>
              <a:ea typeface="宋体" panose="02010600030101010101" pitchFamily="2" charset="-122"/>
            </a:endParaRPr>
          </a:p>
        </p:txBody>
      </p:sp>
      <p:sp>
        <p:nvSpPr>
          <p:cNvPr id="95" name="矩形 94"/>
          <p:cNvSpPr/>
          <p:nvPr/>
        </p:nvSpPr>
        <p:spPr>
          <a:xfrm>
            <a:off x="3266225" y="1975776"/>
            <a:ext cx="2948940" cy="398780"/>
          </a:xfrm>
          <a:prstGeom prst="rect">
            <a:avLst/>
          </a:prstGeom>
        </p:spPr>
        <p:txBody>
          <a:bodyPr wrap="none">
            <a:spAutoFit/>
          </a:bodyPr>
          <a:lstStyle/>
          <a:p>
            <a:r>
              <a:rPr lang="zh-CN" altLang="en-US" sz="2000" dirty="0">
                <a:ln w="6350">
                  <a:noFill/>
                </a:ln>
                <a:latin typeface="Times New Roman" panose="02020603050405020304" pitchFamily="18" charset="0"/>
                <a:ea typeface="宋体" panose="02010600030101010101" pitchFamily="2" charset="-122"/>
                <a:cs typeface="Times New Roman" panose="02020603050405020304" pitchFamily="18" charset="0"/>
              </a:rPr>
              <a:t>认知心理学视角的</a:t>
            </a:r>
            <a:r>
              <a:rPr lang="en-US" altLang="zh-CN" sz="2000" dirty="0">
                <a:ln w="6350">
                  <a:noFill/>
                </a:ln>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n w="6350">
                  <a:noFill/>
                </a:ln>
                <a:latin typeface="Times New Roman" panose="02020603050405020304" pitchFamily="18" charset="0"/>
                <a:ea typeface="宋体" panose="02010600030101010101" pitchFamily="2" charset="-122"/>
                <a:cs typeface="Times New Roman" panose="02020603050405020304" pitchFamily="18" charset="0"/>
              </a:rPr>
              <a:t>偏差</a:t>
            </a:r>
            <a:r>
              <a:rPr lang="en-US" altLang="zh-CN" sz="2000" dirty="0">
                <a:ln w="6350">
                  <a:noFill/>
                </a:ln>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n w="6350">
                <a:noFill/>
              </a:ln>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2828925" y="2002790"/>
            <a:ext cx="483235" cy="344805"/>
          </a:xfrm>
          <a:prstGeom prst="rect">
            <a:avLst/>
          </a:prstGeom>
          <a:noFill/>
        </p:spPr>
        <p:txBody>
          <a:bodyPr wrap="square" rtlCol="0">
            <a:spAutoFit/>
          </a:bodyPr>
          <a:lstStyle/>
          <a:p>
            <a:r>
              <a:rPr lang="en-US" altLang="zh-CN" sz="1650" dirty="0">
                <a:latin typeface="Times New Roman" panose="02020603050405020304" pitchFamily="18" charset="0"/>
                <a:cs typeface="Times New Roman" panose="02020603050405020304" pitchFamily="18" charset="0"/>
              </a:rPr>
              <a:t>5.1</a:t>
            </a:r>
            <a:endParaRPr lang="zh-CN" altLang="en-US" sz="1650" dirty="0">
              <a:latin typeface="Times New Roman" panose="02020603050405020304" pitchFamily="18" charset="0"/>
              <a:cs typeface="Times New Roman" panose="02020603050405020304" pitchFamily="18" charset="0"/>
            </a:endParaRPr>
          </a:p>
        </p:txBody>
      </p:sp>
      <p:sp>
        <p:nvSpPr>
          <p:cNvPr id="51" name="文本框 50"/>
          <p:cNvSpPr txBox="1"/>
          <p:nvPr/>
        </p:nvSpPr>
        <p:spPr>
          <a:xfrm>
            <a:off x="2817495" y="2545080"/>
            <a:ext cx="494665" cy="344805"/>
          </a:xfrm>
          <a:prstGeom prst="rect">
            <a:avLst/>
          </a:prstGeom>
          <a:noFill/>
        </p:spPr>
        <p:txBody>
          <a:bodyPr wrap="square" rtlCol="0">
            <a:spAutoFit/>
          </a:bodyPr>
          <a:lstStyle/>
          <a:p>
            <a:r>
              <a:rPr lang="en-US" altLang="zh-CN" sz="1650" dirty="0">
                <a:latin typeface="Times New Roman" panose="02020603050405020304" pitchFamily="18" charset="0"/>
                <a:cs typeface="Times New Roman" panose="02020603050405020304" pitchFamily="18" charset="0"/>
              </a:rPr>
              <a:t>5.2</a:t>
            </a:r>
            <a:endParaRPr lang="zh-CN" altLang="en-US" sz="1650" dirty="0">
              <a:latin typeface="Times New Roman" panose="02020603050405020304" pitchFamily="18" charset="0"/>
              <a:cs typeface="Times New Roman" panose="02020603050405020304" pitchFamily="18" charset="0"/>
            </a:endParaRPr>
          </a:p>
        </p:txBody>
      </p:sp>
      <p:sp>
        <p:nvSpPr>
          <p:cNvPr id="44" name="文本框 43"/>
          <p:cNvSpPr txBox="1"/>
          <p:nvPr/>
        </p:nvSpPr>
        <p:spPr>
          <a:xfrm>
            <a:off x="2828290" y="3106420"/>
            <a:ext cx="483235" cy="344805"/>
          </a:xfrm>
          <a:prstGeom prst="rect">
            <a:avLst/>
          </a:prstGeom>
          <a:noFill/>
        </p:spPr>
        <p:txBody>
          <a:bodyPr wrap="square" rtlCol="0">
            <a:spAutoFit/>
          </a:bodyPr>
          <a:lstStyle/>
          <a:p>
            <a:r>
              <a:rPr lang="en-US" altLang="zh-CN" sz="1650" dirty="0">
                <a:latin typeface="Times New Roman" panose="02020603050405020304" pitchFamily="18" charset="0"/>
                <a:cs typeface="Times New Roman" panose="02020603050405020304" pitchFamily="18" charset="0"/>
              </a:rPr>
              <a:t>5.3</a:t>
            </a:r>
            <a:endParaRPr lang="zh-CN" altLang="en-US" sz="165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821" y="57739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5-8</a:t>
            </a:r>
            <a:r>
              <a:rPr lang="zh-CN" altLang="en-US" sz="2100" b="1" dirty="0">
                <a:latin typeface="宋体" panose="02010600030101010101" pitchFamily="2" charset="-122"/>
                <a:ea typeface="宋体" panose="02010600030101010101" pitchFamily="2" charset="-122"/>
              </a:rPr>
              <a:t>：士兵突围</a:t>
            </a:r>
            <a:endParaRPr lang="zh-CN" altLang="en-US" sz="2100" dirty="0"/>
          </a:p>
        </p:txBody>
      </p:sp>
      <p:sp>
        <p:nvSpPr>
          <p:cNvPr id="3" name="内容占位符 2"/>
          <p:cNvSpPr>
            <a:spLocks noGrp="1"/>
          </p:cNvSpPr>
          <p:nvPr>
            <p:ph idx="1"/>
          </p:nvPr>
        </p:nvSpPr>
        <p:spPr>
          <a:xfrm>
            <a:off x="466090" y="1434465"/>
            <a:ext cx="5924550" cy="2987675"/>
          </a:xfrm>
        </p:spPr>
        <p:txBody>
          <a:bodyPr>
            <a:normAutofit/>
          </a:bodyPr>
          <a:lstStyle/>
          <a:p>
            <a:pPr>
              <a:buNone/>
            </a:pPr>
            <a:r>
              <a:rPr lang="zh-CN" altLang="en-US" sz="1800" b="1" dirty="0">
                <a:latin typeface="宋体" panose="02010600030101010101" pitchFamily="2" charset="-122"/>
                <a:ea typeface="宋体" panose="02010600030101010101" pitchFamily="2" charset="-122"/>
              </a:rPr>
              <a:t>情形</a:t>
            </a:r>
            <a:r>
              <a:rPr lang="en-US" altLang="zh-CN" sz="1800" b="1" dirty="0">
                <a:latin typeface="宋体" panose="02010600030101010101" pitchFamily="2" charset="-122"/>
                <a:ea typeface="宋体" panose="02010600030101010101" pitchFamily="2" charset="-122"/>
              </a:rPr>
              <a:t>2</a:t>
            </a:r>
            <a:r>
              <a:rPr lang="zh-CN" altLang="en-US" sz="1800" b="1"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假设情报员告诉说，他可以在以下两条撤退路线中进行选择。</a:t>
            </a:r>
            <a:endParaRPr lang="zh-CN" altLang="en-US" sz="1800" dirty="0">
              <a:latin typeface="宋体" panose="02010600030101010101" pitchFamily="2" charset="-122"/>
              <a:ea typeface="宋体" panose="02010600030101010101" pitchFamily="2" charset="-122"/>
            </a:endParaRPr>
          </a:p>
          <a:p>
            <a:pPr>
              <a:buNone/>
            </a:pPr>
            <a:endParaRPr lang="en-US" altLang="zh-CN" sz="1800" dirty="0">
              <a:latin typeface="宋体" panose="02010600030101010101" pitchFamily="2" charset="-122"/>
              <a:ea typeface="宋体" panose="02010600030101010101" pitchFamily="2" charset="-122"/>
            </a:endParaRPr>
          </a:p>
          <a:p>
            <a:r>
              <a:rPr lang="zh-CN" altLang="en-US" sz="1800" dirty="0">
                <a:latin typeface="楷体" panose="02010609060101010101" pitchFamily="49" charset="-122"/>
                <a:ea typeface="楷体" panose="02010609060101010101" pitchFamily="49" charset="-122"/>
                <a:cs typeface="楷体" panose="02010609060101010101" pitchFamily="49" charset="-122"/>
              </a:rPr>
              <a:t>路线一：</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将有</a:t>
            </a:r>
            <a:r>
              <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rPr>
              <a:t>400</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名士兵遇难</a:t>
            </a:r>
            <a:endPar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r>
              <a:rPr lang="zh-CN" altLang="en-US" sz="1800" dirty="0">
                <a:latin typeface="楷体" panose="02010609060101010101" pitchFamily="49" charset="-122"/>
                <a:ea typeface="楷体" panose="02010609060101010101" pitchFamily="49" charset="-122"/>
                <a:cs typeface="楷体" panose="02010609060101010101" pitchFamily="49" charset="-122"/>
              </a:rPr>
              <a:t>路线二：</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有</a:t>
            </a:r>
            <a:r>
              <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rPr>
              <a:t>1/3</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的可能无一遇难，有</a:t>
            </a:r>
            <a:r>
              <a:rPr lang="en-US" altLang="zh-CN" sz="1800" dirty="0">
                <a:solidFill>
                  <a:prstClr val="black"/>
                </a:solidFill>
                <a:latin typeface="楷体" panose="02010609060101010101" pitchFamily="49" charset="-122"/>
                <a:ea typeface="楷体" panose="02010609060101010101" pitchFamily="49" charset="-122"/>
                <a:cs typeface="楷体" panose="02010609060101010101" pitchFamily="49" charset="-122"/>
              </a:rPr>
              <a:t>2/3</a:t>
            </a:r>
            <a:r>
              <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rPr>
              <a:t>的可能全部遇难</a:t>
            </a:r>
            <a:endParaRPr lang="zh-CN" altLang="en-US" sz="1800" dirty="0">
              <a:solidFill>
                <a:prstClr val="black"/>
              </a:solidFill>
              <a:latin typeface="楷体" panose="02010609060101010101" pitchFamily="49" charset="-122"/>
              <a:ea typeface="楷体" panose="02010609060101010101" pitchFamily="49" charset="-122"/>
              <a:cs typeface="楷体" panose="02010609060101010101" pitchFamily="49" charset="-122"/>
            </a:endParaRPr>
          </a:p>
          <a:p>
            <a:pPr marL="0" indent="0">
              <a:buNone/>
            </a:pPr>
            <a:endParaRPr lang="en-US" altLang="zh-CN" sz="1800" dirty="0">
              <a:solidFill>
                <a:prstClr val="black"/>
              </a:solidFill>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sym typeface="+mn-ea"/>
              </a:rPr>
              <a:t>如果你是这位将军，你将选择从哪条路线撤离呢？</a:t>
            </a:r>
            <a:endParaRPr lang="zh-CN" altLang="en-US" sz="1800" dirty="0">
              <a:latin typeface="宋体" panose="02010600030101010101" pitchFamily="2" charset="-122"/>
              <a:ea typeface="宋体" panose="02010600030101010101" pitchFamily="2" charset="-122"/>
            </a:endParaRPr>
          </a:p>
          <a:p>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939" y="1446068"/>
            <a:ext cx="6170771" cy="2755936"/>
          </a:xfrm>
        </p:spPr>
        <p:txBody>
          <a:bodyPr>
            <a:normAutofit/>
          </a:bodyPr>
          <a:lstStyle/>
          <a:p>
            <a:r>
              <a:rPr lang="zh-CN" altLang="en-US" sz="1800" dirty="0">
                <a:latin typeface="宋体" panose="02010600030101010101" pitchFamily="2" charset="-122"/>
                <a:ea typeface="宋体" panose="02010600030101010101" pitchFamily="2" charset="-122"/>
              </a:rPr>
              <a:t>实验结果</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在情形</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中，绝大多数实验者选择路线一</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在情形</a:t>
            </a:r>
            <a:r>
              <a:rPr lang="en-US" altLang="zh-CN" sz="1800" dirty="0">
                <a:latin typeface="宋体" panose="02010600030101010101" pitchFamily="2" charset="-122"/>
                <a:ea typeface="宋体" panose="02010600030101010101" pitchFamily="2" charset="-122"/>
              </a:rPr>
              <a:t>2</a:t>
            </a:r>
            <a:r>
              <a:rPr lang="zh-CN" altLang="en-US" sz="1800" dirty="0">
                <a:latin typeface="宋体" panose="02010600030101010101" pitchFamily="2" charset="-122"/>
                <a:ea typeface="宋体" panose="02010600030101010101" pitchFamily="2" charset="-122"/>
              </a:rPr>
              <a:t>中，绝大多数实验者选择路线二</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结果分析</a:t>
            </a:r>
            <a:endParaRPr lang="en-US" altLang="zh-CN" sz="1800" dirty="0">
              <a:latin typeface="宋体" panose="02010600030101010101" pitchFamily="2" charset="-122"/>
              <a:ea typeface="宋体" panose="02010600030101010101" pitchFamily="2" charset="-122"/>
            </a:endParaRPr>
          </a:p>
          <a:p>
            <a:pPr lvl="1" algn="just">
              <a:buFont typeface="Arial" panose="020B0604020202020204" pitchFamily="34" charset="0"/>
              <a:buChar cha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情形</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是从保全士兵生命的角度描述的，情形</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则是从失去生命的角度提出来的。人们对实质相同问题作出了不同的选择，说明存在框定依赖偏差。</a:t>
            </a:r>
            <a:endParaRPr lang="zh-CN"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800" dirty="0">
              <a:latin typeface="宋体" panose="02010600030101010101" pitchFamily="2" charset="-122"/>
              <a:ea typeface="宋体" panose="02010600030101010101" pitchFamily="2" charset="-122"/>
            </a:endParaRPr>
          </a:p>
        </p:txBody>
      </p:sp>
      <p:sp>
        <p:nvSpPr>
          <p:cNvPr id="4" name="标题 1"/>
          <p:cNvSpPr>
            <a:spLocks noGrp="1"/>
          </p:cNvSpPr>
          <p:nvPr>
            <p:ph type="title"/>
          </p:nvPr>
        </p:nvSpPr>
        <p:spPr>
          <a:xfrm>
            <a:off x="342821" y="797586"/>
            <a:ext cx="6170771" cy="642591"/>
          </a:xfrm>
        </p:spPr>
        <p:txBody>
          <a:bodyPr>
            <a:normAutofit/>
          </a:bodyPr>
          <a:lstStyle/>
          <a:p>
            <a:pPr algn="l"/>
            <a:r>
              <a:rPr lang="zh-CN" altLang="en-US" sz="2100" b="1" dirty="0">
                <a:latin typeface="宋体" panose="02010600030101010101" pitchFamily="2" charset="-122"/>
                <a:ea typeface="宋体" panose="02010600030101010101" pitchFamily="2" charset="-122"/>
              </a:rPr>
              <a:t>实验结果及分析</a:t>
            </a:r>
            <a:endParaRPr lang="en-US" altLang="zh-CN" sz="2100" b="1"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2" name="灯片编号占位符 1"/>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221" y="47198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框定依赖对恒定性的违背</a:t>
            </a:r>
            <a:endParaRPr lang="zh-CN" altLang="en-US" sz="2100" dirty="0"/>
          </a:p>
        </p:txBody>
      </p:sp>
      <p:sp>
        <p:nvSpPr>
          <p:cNvPr id="3" name="内容占位符 2"/>
          <p:cNvSpPr>
            <a:spLocks noGrp="1"/>
          </p:cNvSpPr>
          <p:nvPr>
            <p:ph idx="1"/>
          </p:nvPr>
        </p:nvSpPr>
        <p:spPr/>
        <p:txBody>
          <a:bodyPr>
            <a:normAutofit/>
          </a:bodyPr>
          <a:lstStyle/>
          <a:p>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恒定性</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对方案的偏好不会受到方案描述的影响</a:t>
            </a: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342900" lvl="1" indent="0">
              <a:buFont typeface="Arial" panose="020B0604020202020204" pitchFamily="34" charset="0"/>
              <a:buNone/>
            </a:pP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框定依赖实验说明了人们在判断与决策中违背了恒定性原则</a:t>
            </a: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800"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a:buNone/>
            </a:pPr>
            <a:r>
              <a:rPr lang="zh-CN" altLang="en-US" sz="1800" b="1" dirty="0">
                <a:latin typeface="宋体" panose="02010600030101010101" pitchFamily="2" charset="-122"/>
                <a:ea typeface="宋体" panose="02010600030101010101" pitchFamily="2" charset="-122"/>
                <a:sym typeface="+mn-ea"/>
              </a:rPr>
              <a:t>  实验</a:t>
            </a:r>
            <a:r>
              <a:rPr lang="en-US" altLang="zh-CN" sz="1800" b="1" dirty="0">
                <a:latin typeface="宋体" panose="02010600030101010101" pitchFamily="2" charset="-122"/>
                <a:ea typeface="宋体" panose="02010600030101010101" pitchFamily="2" charset="-122"/>
                <a:sym typeface="+mn-ea"/>
              </a:rPr>
              <a:t>5-9</a:t>
            </a:r>
            <a:r>
              <a:rPr lang="zh-CN" altLang="en-US" sz="1800" b="1" dirty="0">
                <a:latin typeface="宋体" panose="02010600030101010101" pitchFamily="2" charset="-122"/>
                <a:ea typeface="宋体" panose="02010600030101010101" pitchFamily="2" charset="-122"/>
                <a:sym typeface="+mn-ea"/>
              </a:rPr>
              <a:t>：两阶段决策实验</a:t>
            </a:r>
            <a:r>
              <a:rPr lang="en-US" altLang="zh-CN" sz="1800" b="1" dirty="0">
                <a:latin typeface="宋体" panose="02010600030101010101" pitchFamily="2" charset="-122"/>
                <a:ea typeface="宋体" panose="02010600030101010101" pitchFamily="2" charset="-122"/>
                <a:sym typeface="+mn-ea"/>
              </a:rPr>
              <a:t>(pp.105)</a:t>
            </a:r>
            <a:endParaRPr lang="zh-CN" altLang="en-US" sz="1800" dirty="0"/>
          </a:p>
          <a:p>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646" y="55834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框定依赖对优势性的违背</a:t>
            </a:r>
            <a:endParaRPr lang="zh-CN" altLang="en-US" sz="2100" dirty="0"/>
          </a:p>
        </p:txBody>
      </p:sp>
      <p:sp>
        <p:nvSpPr>
          <p:cNvPr id="3" name="内容占位符 2"/>
          <p:cNvSpPr>
            <a:spLocks noGrp="1"/>
          </p:cNvSpPr>
          <p:nvPr>
            <p:ph idx="1"/>
          </p:nvPr>
        </p:nvSpPr>
        <p:spPr/>
        <p:txBody>
          <a:bodyPr>
            <a:normAutofit/>
          </a:bodyPr>
          <a:lstStyle/>
          <a:p>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优势性</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如果期望</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至少在一个方面优于期望</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并且在其它方面都不亚于</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，那么</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优于</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框定依赖实验说明了人们在判断与决策中违背了优势性原则</a:t>
            </a: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1800" b="1" dirty="0">
                <a:latin typeface="宋体" panose="02010600030101010101" pitchFamily="2" charset="-122"/>
                <a:ea typeface="宋体" panose="02010600030101010101" pitchFamily="2" charset="-122"/>
                <a:sym typeface="+mn-ea"/>
              </a:rPr>
              <a:t>实验</a:t>
            </a:r>
            <a:r>
              <a:rPr lang="en-US" altLang="zh-CN" sz="1800" b="1" dirty="0">
                <a:latin typeface="宋体" panose="02010600030101010101" pitchFamily="2" charset="-122"/>
                <a:ea typeface="宋体" panose="02010600030101010101" pitchFamily="2" charset="-122"/>
                <a:sym typeface="+mn-ea"/>
              </a:rPr>
              <a:t>5-10</a:t>
            </a:r>
            <a:r>
              <a:rPr lang="zh-CN" altLang="en-US" sz="1800" b="1" dirty="0">
                <a:latin typeface="宋体" panose="02010600030101010101" pitchFamily="2" charset="-122"/>
                <a:ea typeface="宋体" panose="02010600030101010101" pitchFamily="2" charset="-122"/>
                <a:sym typeface="+mn-ea"/>
              </a:rPr>
              <a:t>：优势联合</a:t>
            </a:r>
            <a:r>
              <a:rPr lang="en-US" altLang="zh-CN" sz="1800" b="1" dirty="0">
                <a:latin typeface="宋体" panose="02010600030101010101" pitchFamily="2" charset="-122"/>
                <a:ea typeface="宋体" panose="02010600030101010101" pitchFamily="2" charset="-122"/>
                <a:sym typeface="+mn-ea"/>
              </a:rPr>
              <a:t>(pp.106)</a:t>
            </a:r>
            <a:endParaRPr lang="zh-CN" altLang="en-US" sz="1800" dirty="0"/>
          </a:p>
          <a:p>
            <a:pPr marL="0" indent="0">
              <a:buNone/>
            </a:pP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271" y="47198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框定依赖导致诱导效应</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84793" y="2253364"/>
            <a:ext cx="2327118" cy="1632456"/>
          </a:xfrm>
          <a:prstGeom prst="rect">
            <a:avLst/>
          </a:prstGeom>
        </p:spPr>
      </p:pic>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332105" y="1276350"/>
            <a:ext cx="6353175" cy="977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796" y="71137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5-11</a:t>
            </a:r>
            <a:r>
              <a:rPr lang="zh-CN" altLang="en-US" sz="2100" b="1" dirty="0">
                <a:latin typeface="宋体" panose="02010600030101010101" pitchFamily="2" charset="-122"/>
                <a:ea typeface="宋体" panose="02010600030101010101" pitchFamily="2" charset="-122"/>
              </a:rPr>
              <a:t>：医疗框定</a:t>
            </a:r>
            <a:endParaRPr lang="zh-CN" altLang="en-US" sz="2100" dirty="0"/>
          </a:p>
        </p:txBody>
      </p:sp>
      <p:sp>
        <p:nvSpPr>
          <p:cNvPr id="3" name="内容占位符 2"/>
          <p:cNvSpPr>
            <a:spLocks noGrp="1"/>
          </p:cNvSpPr>
          <p:nvPr>
            <p:ph idx="1"/>
          </p:nvPr>
        </p:nvSpPr>
        <p:spPr>
          <a:xfrm>
            <a:off x="374939" y="1446069"/>
            <a:ext cx="6170771" cy="2955915"/>
          </a:xfrm>
        </p:spPr>
        <p:txBody>
          <a:bodyPr>
            <a:normAutofit/>
          </a:bodyPr>
          <a:lstStyle/>
          <a:p>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被试者被告知有关肺炎的两种治疗结果的统计信息。分别以死亡率和存活率的形式告诉不同被试者。然后被试者选择他们所偏爱的治疗方案，信息陈述分别如下：</a:t>
            </a: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陈述</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（存活框定）</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外科手术：</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个人中，</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90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个人在接受治疗的过程中仍活着，第</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年末有</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68</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个人存活，</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年后有</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34</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个人存活</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放射治疗： </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个人中，治疗过程中全部都活着。第</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年末有</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78</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个人存活，</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年后有</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22</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个人存活</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2">
              <a:buNone/>
            </a:pPr>
            <a:endPar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2"/>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1896" y="586915"/>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实验</a:t>
            </a:r>
            <a:r>
              <a:rPr lang="en-US" altLang="zh-CN" sz="2100" b="1" dirty="0">
                <a:latin typeface="宋体" panose="02010600030101010101" pitchFamily="2" charset="-122"/>
                <a:ea typeface="宋体" panose="02010600030101010101" pitchFamily="2" charset="-122"/>
              </a:rPr>
              <a:t>5-11</a:t>
            </a:r>
            <a:r>
              <a:rPr lang="zh-CN" altLang="en-US" sz="2100" b="1" dirty="0">
                <a:latin typeface="宋体" panose="02010600030101010101" pitchFamily="2" charset="-122"/>
                <a:ea typeface="宋体" panose="02010600030101010101" pitchFamily="2" charset="-122"/>
              </a:rPr>
              <a:t>：医疗框定</a:t>
            </a:r>
            <a:endParaRPr lang="zh-CN" altLang="en-US" sz="2100" dirty="0"/>
          </a:p>
        </p:txBody>
      </p:sp>
      <p:sp>
        <p:nvSpPr>
          <p:cNvPr id="3" name="内容占位符 2"/>
          <p:cNvSpPr>
            <a:spLocks noGrp="1"/>
          </p:cNvSpPr>
          <p:nvPr>
            <p:ph idx="1"/>
          </p:nvPr>
        </p:nvSpPr>
        <p:spPr>
          <a:xfrm>
            <a:off x="342821" y="1542813"/>
            <a:ext cx="6170771" cy="2099466"/>
          </a:xfrm>
        </p:spPr>
        <p:txBody>
          <a:bodyPr>
            <a:normAutofit/>
          </a:bodyPr>
          <a:lstStyle/>
          <a:p>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陈述</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（死亡框定）</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外科手术： </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个人中，治疗期间或后期有</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个人死亡，第</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年末有</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个人死亡，</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年后</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66</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个死亡</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放射治疗： </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个人，治疗过程中无人死亡，第</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年末有</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22</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个人死亡，</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年后有</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78</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个人死亡</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2">
              <a:buNone/>
            </a:pPr>
            <a:endParaRPr lang="zh-CN" altLang="en-US"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2"/>
            <a:endParaRPr lang="en-US" altLang="zh-CN" sz="15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939" y="1446068"/>
            <a:ext cx="6170771" cy="2635128"/>
          </a:xfrm>
        </p:spPr>
        <p:txBody>
          <a:bodyPr>
            <a:normAutofit/>
          </a:bodyPr>
          <a:lstStyle/>
          <a:p>
            <a:r>
              <a:rPr lang="zh-CN" altLang="en-US" sz="1800" dirty="0">
                <a:latin typeface="宋体" panose="02010600030101010101" pitchFamily="2" charset="-122"/>
                <a:ea typeface="宋体" panose="02010600030101010101" pitchFamily="2" charset="-122"/>
              </a:rPr>
              <a:t>实验及分析</a:t>
            </a:r>
            <a:endParaRPr lang="en-US" altLang="zh-CN" sz="1800" dirty="0">
              <a:latin typeface="宋体" panose="02010600030101010101" pitchFamily="2" charset="-122"/>
              <a:ea typeface="宋体" panose="02010600030101010101" pitchFamily="2" charset="-122"/>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被试者中偏爱放射疗法的比例，从存活框定下的</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8%</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上升到死亡框定下的</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44%</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当以下述方式表达：立即死亡的风险以</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降至</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，而不是以存活率从</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90%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升到</a:t>
            </a:r>
            <a:r>
              <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这种方法表达，放射疗法比起手术疗法的诱惑力更大。</a:t>
            </a: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r>
              <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对于有经验的医生或者统计上精于世故的经纪人，框定依赖的诱导效应是常用的手段。</a:t>
            </a:r>
            <a:endParaRPr lang="zh-CN" altLang="en-US"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endParaRPr lang="en-US" altLang="zh-CN" sz="1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1">
              <a:buFont typeface="Arial" panose="020B0604020202020204" pitchFamily="34" charset="0"/>
              <a:buChar char="•"/>
            </a:pP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800" dirty="0">
              <a:latin typeface="宋体" panose="02010600030101010101" pitchFamily="2" charset="-122"/>
              <a:ea typeface="宋体" panose="02010600030101010101" pitchFamily="2" charset="-122"/>
            </a:endParaRPr>
          </a:p>
        </p:txBody>
      </p:sp>
      <p:sp>
        <p:nvSpPr>
          <p:cNvPr id="4" name="标题 1"/>
          <p:cNvSpPr>
            <a:spLocks noGrp="1"/>
          </p:cNvSpPr>
          <p:nvPr>
            <p:ph type="title"/>
          </p:nvPr>
        </p:nvSpPr>
        <p:spPr>
          <a:xfrm>
            <a:off x="533321" y="607086"/>
            <a:ext cx="6170771" cy="642591"/>
          </a:xfrm>
        </p:spPr>
        <p:txBody>
          <a:bodyPr>
            <a:normAutofit/>
          </a:bodyPr>
          <a:lstStyle/>
          <a:p>
            <a:pPr algn="l"/>
            <a:r>
              <a:rPr lang="zh-CN" altLang="en-US" sz="2100" b="1" dirty="0">
                <a:latin typeface="宋体" panose="02010600030101010101" pitchFamily="2" charset="-122"/>
                <a:ea typeface="宋体" panose="02010600030101010101" pitchFamily="2" charset="-122"/>
              </a:rPr>
              <a:t>实验结果及分析</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2" name="灯片编号占位符 1"/>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8071" y="605965"/>
            <a:ext cx="6170772" cy="856986"/>
          </a:xfrm>
        </p:spPr>
        <p:txBody>
          <a:bodyPr>
            <a:normAutofit/>
          </a:bodyPr>
          <a:lstStyle/>
          <a:p>
            <a:pPr algn="l"/>
            <a:r>
              <a:rPr lang="zh-CN" altLang="en-US" sz="2100" b="1" dirty="0">
                <a:solidFill>
                  <a:schemeClr val="accent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本章小结</a:t>
            </a:r>
            <a:endParaRPr lang="zh-CN" altLang="en-US" sz="2100" b="1" dirty="0">
              <a:solidFill>
                <a:schemeClr val="accent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normAutofit/>
          </a:bodyPr>
          <a:lstStyle/>
          <a:p>
            <a:r>
              <a:rPr lang="zh-CN" altLang="en-US" sz="1800" dirty="0">
                <a:latin typeface="宋体" panose="02010600030101010101" pitchFamily="2" charset="-122"/>
                <a:ea typeface="宋体" panose="02010600030101010101" pitchFamily="2" charset="-122"/>
                <a:cs typeface="华文细黑" panose="02010600040101010101" pitchFamily="2" charset="-122"/>
              </a:rPr>
              <a:t>人类在不确定性条件下的判断与决策过程中往往存在各种偏差，导致了对理性决策的偏离</a:t>
            </a:r>
            <a:endParaRPr lang="en-US" altLang="zh-CN" sz="1800" b="1"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cs typeface="华文细黑" panose="02010600040101010101" pitchFamily="2" charset="-122"/>
              </a:rPr>
              <a:t>人们决策过程中存在着两套信息加工系统，分别是基于直觉和启发式的“快系统”和基于认知推理的“慢系统”</a:t>
            </a:r>
            <a:endParaRPr lang="en-US" altLang="zh-CN" sz="1800" dirty="0">
              <a:latin typeface="宋体" panose="02010600030101010101" pitchFamily="2" charset="-122"/>
              <a:ea typeface="宋体" panose="02010600030101010101" pitchFamily="2" charset="-122"/>
              <a:cs typeface="华文细黑" panose="02010600040101010101" pitchFamily="2" charset="-122"/>
            </a:endParaRPr>
          </a:p>
          <a:p>
            <a:r>
              <a:rPr lang="zh-CN" altLang="en-US" sz="1800" dirty="0">
                <a:latin typeface="宋体" panose="02010600030101010101" pitchFamily="2" charset="-122"/>
                <a:ea typeface="宋体" panose="02010600030101010101" pitchFamily="2" charset="-122"/>
                <a:cs typeface="华文细黑" panose="02010600040101010101" pitchFamily="2" charset="-122"/>
              </a:rPr>
              <a:t>广泛使用的“快系统”直接导致了启发式偏差和框定依赖偏差</a:t>
            </a:r>
            <a:endParaRPr lang="zh-CN" altLang="en-US" sz="1800" dirty="0">
              <a:latin typeface="宋体" panose="02010600030101010101" pitchFamily="2" charset="-122"/>
              <a:ea typeface="宋体" panose="02010600030101010101" pitchFamily="2" charset="-122"/>
              <a:cs typeface="华文细黑" panose="02010600040101010101" pitchFamily="2" charset="-122"/>
            </a:endParaRPr>
          </a:p>
          <a:p>
            <a:endParaRPr lang="en-US" altLang="zh-CN" sz="1800" dirty="0">
              <a:latin typeface="宋体" panose="02010600030101010101" pitchFamily="2" charset="-122"/>
              <a:ea typeface="宋体" panose="02010600030101010101" pitchFamily="2" charset="-122"/>
              <a:cs typeface="华文细黑" panose="02010600040101010101" pitchFamily="2" charset="-122"/>
            </a:endParaRPr>
          </a:p>
          <a:p>
            <a:endParaRPr lang="en-US" altLang="zh-CN" sz="1800" b="1" dirty="0">
              <a:latin typeface="宋体" panose="02010600030101010101" pitchFamily="2" charset="-122"/>
              <a:ea typeface="宋体" panose="02010600030101010101" pitchFamily="2" charset="-122"/>
            </a:endParaRPr>
          </a:p>
        </p:txBody>
      </p:sp>
      <p:sp>
        <p:nvSpPr>
          <p:cNvPr id="4" name="矩形 3"/>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5" name="灯片编号占位符 4"/>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3032150" y="1529245"/>
            <a:ext cx="792112" cy="1041711"/>
            <a:chOff x="3995936" y="1676400"/>
            <a:chExt cx="1056394" cy="1389270"/>
          </a:xfrm>
        </p:grpSpPr>
        <p:grpSp>
          <p:nvGrpSpPr>
            <p:cNvPr id="5" name="组合 21"/>
            <p:cNvGrpSpPr/>
            <p:nvPr/>
          </p:nvGrpSpPr>
          <p:grpSpPr>
            <a:xfrm>
              <a:off x="3995936" y="1676400"/>
              <a:ext cx="1056394" cy="1389270"/>
              <a:chOff x="1078816" y="964066"/>
              <a:chExt cx="2222812" cy="2923236"/>
            </a:xfrm>
          </p:grpSpPr>
          <p:sp>
            <p:nvSpPr>
              <p:cNvPr id="24" name="Freeform 7"/>
              <p:cNvSpPr/>
              <p:nvPr/>
            </p:nvSpPr>
            <p:spPr bwMode="auto">
              <a:xfrm>
                <a:off x="1078816" y="2540257"/>
                <a:ext cx="696716" cy="1019561"/>
              </a:xfrm>
              <a:custGeom>
                <a:avLst/>
                <a:gdLst>
                  <a:gd name="T0" fmla="*/ 94 w 375"/>
                  <a:gd name="T1" fmla="*/ 0 h 549"/>
                  <a:gd name="T2" fmla="*/ 11 w 375"/>
                  <a:gd name="T3" fmla="*/ 12 h 549"/>
                  <a:gd name="T4" fmla="*/ 0 w 375"/>
                  <a:gd name="T5" fmla="*/ 127 h 549"/>
                  <a:gd name="T6" fmla="*/ 174 w 375"/>
                  <a:gd name="T7" fmla="*/ 549 h 549"/>
                  <a:gd name="T8" fmla="*/ 375 w 375"/>
                  <a:gd name="T9" fmla="*/ 280 h 549"/>
                  <a:gd name="T10" fmla="*/ 94 w 375"/>
                  <a:gd name="T11" fmla="*/ 0 h 549"/>
                </a:gdLst>
                <a:ahLst/>
                <a:cxnLst>
                  <a:cxn ang="0">
                    <a:pos x="T0" y="T1"/>
                  </a:cxn>
                  <a:cxn ang="0">
                    <a:pos x="T2" y="T3"/>
                  </a:cxn>
                  <a:cxn ang="0">
                    <a:pos x="T4" y="T5"/>
                  </a:cxn>
                  <a:cxn ang="0">
                    <a:pos x="T6" y="T7"/>
                  </a:cxn>
                  <a:cxn ang="0">
                    <a:pos x="T8" y="T9"/>
                  </a:cxn>
                  <a:cxn ang="0">
                    <a:pos x="T10" y="T11"/>
                  </a:cxn>
                </a:cxnLst>
                <a:rect l="0" t="0" r="r" b="b"/>
                <a:pathLst>
                  <a:path w="375" h="549">
                    <a:moveTo>
                      <a:pt x="94" y="0"/>
                    </a:moveTo>
                    <a:cubicBezTo>
                      <a:pt x="65" y="0"/>
                      <a:pt x="37" y="4"/>
                      <a:pt x="11" y="12"/>
                    </a:cubicBezTo>
                    <a:cubicBezTo>
                      <a:pt x="3" y="49"/>
                      <a:pt x="0" y="87"/>
                      <a:pt x="0" y="127"/>
                    </a:cubicBezTo>
                    <a:cubicBezTo>
                      <a:pt x="0" y="291"/>
                      <a:pt x="66" y="441"/>
                      <a:pt x="174" y="549"/>
                    </a:cubicBezTo>
                    <a:cubicBezTo>
                      <a:pt x="290" y="514"/>
                      <a:pt x="375" y="407"/>
                      <a:pt x="375" y="280"/>
                    </a:cubicBezTo>
                    <a:cubicBezTo>
                      <a:pt x="375" y="125"/>
                      <a:pt x="249" y="0"/>
                      <a:pt x="94" y="0"/>
                    </a:cubicBezTo>
                    <a:close/>
                  </a:path>
                </a:pathLst>
              </a:cu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25" name="Freeform 8"/>
              <p:cNvSpPr/>
              <p:nvPr/>
            </p:nvSpPr>
            <p:spPr bwMode="auto">
              <a:xfrm>
                <a:off x="1088093" y="2231327"/>
                <a:ext cx="600234" cy="615077"/>
              </a:xfrm>
              <a:custGeom>
                <a:avLst/>
                <a:gdLst>
                  <a:gd name="T0" fmla="*/ 158 w 323"/>
                  <a:gd name="T1" fmla="*/ 0 h 331"/>
                  <a:gd name="T2" fmla="*/ 51 w 323"/>
                  <a:gd name="T3" fmla="*/ 38 h 331"/>
                  <a:gd name="T4" fmla="*/ 0 w 323"/>
                  <a:gd name="T5" fmla="*/ 216 h 331"/>
                  <a:gd name="T6" fmla="*/ 158 w 323"/>
                  <a:gd name="T7" fmla="*/ 331 h 331"/>
                  <a:gd name="T8" fmla="*/ 323 w 323"/>
                  <a:gd name="T9" fmla="*/ 166 h 331"/>
                  <a:gd name="T10" fmla="*/ 158 w 323"/>
                  <a:gd name="T11" fmla="*/ 0 h 331"/>
                </a:gdLst>
                <a:ahLst/>
                <a:cxnLst>
                  <a:cxn ang="0">
                    <a:pos x="T0" y="T1"/>
                  </a:cxn>
                  <a:cxn ang="0">
                    <a:pos x="T2" y="T3"/>
                  </a:cxn>
                  <a:cxn ang="0">
                    <a:pos x="T4" y="T5"/>
                  </a:cxn>
                  <a:cxn ang="0">
                    <a:pos x="T6" y="T7"/>
                  </a:cxn>
                  <a:cxn ang="0">
                    <a:pos x="T8" y="T9"/>
                  </a:cxn>
                  <a:cxn ang="0">
                    <a:pos x="T10" y="T11"/>
                  </a:cxn>
                </a:cxnLst>
                <a:rect l="0" t="0" r="r" b="b"/>
                <a:pathLst>
                  <a:path w="323" h="331">
                    <a:moveTo>
                      <a:pt x="158" y="0"/>
                    </a:moveTo>
                    <a:cubicBezTo>
                      <a:pt x="117" y="0"/>
                      <a:pt x="80" y="14"/>
                      <a:pt x="51" y="38"/>
                    </a:cubicBezTo>
                    <a:cubicBezTo>
                      <a:pt x="25" y="94"/>
                      <a:pt x="8" y="153"/>
                      <a:pt x="0" y="216"/>
                    </a:cubicBezTo>
                    <a:cubicBezTo>
                      <a:pt x="21" y="283"/>
                      <a:pt x="84" y="331"/>
                      <a:pt x="158" y="331"/>
                    </a:cubicBezTo>
                    <a:cubicBezTo>
                      <a:pt x="249" y="331"/>
                      <a:pt x="323" y="257"/>
                      <a:pt x="323" y="166"/>
                    </a:cubicBezTo>
                    <a:cubicBezTo>
                      <a:pt x="323" y="74"/>
                      <a:pt x="249" y="0"/>
                      <a:pt x="158" y="0"/>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26" name="Oval 9"/>
              <p:cNvSpPr>
                <a:spLocks noChangeArrowheads="1"/>
              </p:cNvSpPr>
              <p:nvPr/>
            </p:nvSpPr>
            <p:spPr bwMode="auto">
              <a:xfrm>
                <a:off x="1530616" y="2179723"/>
                <a:ext cx="506964" cy="507925"/>
              </a:xfrm>
              <a:prstGeom prst="ellipse">
                <a:avLst/>
              </a:prstGeom>
              <a:solidFill>
                <a:schemeClr val="accent5">
                  <a:alpha val="70000"/>
                </a:schemeClr>
              </a:solidFill>
              <a:ln>
                <a:noFill/>
              </a:ln>
            </p:spPr>
            <p:txBody>
              <a:bodyPr vert="horz" wrap="square" lIns="68564" tIns="34282" rIns="68564" bIns="34282" numCol="1" anchor="t" anchorCtr="0" compatLnSpc="1"/>
              <a:lstStyle/>
              <a:p>
                <a:endParaRPr lang="zh-CN" altLang="en-US" sz="1350"/>
              </a:p>
            </p:txBody>
          </p:sp>
          <p:sp>
            <p:nvSpPr>
              <p:cNvPr id="27" name="Oval 10"/>
              <p:cNvSpPr>
                <a:spLocks noChangeArrowheads="1"/>
              </p:cNvSpPr>
              <p:nvPr/>
            </p:nvSpPr>
            <p:spPr bwMode="auto">
              <a:xfrm>
                <a:off x="2050137" y="1993832"/>
                <a:ext cx="576113" cy="574257"/>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28" name="Oval 11"/>
              <p:cNvSpPr>
                <a:spLocks noChangeArrowheads="1"/>
              </p:cNvSpPr>
              <p:nvPr/>
            </p:nvSpPr>
            <p:spPr bwMode="auto">
              <a:xfrm>
                <a:off x="1688327" y="1950229"/>
                <a:ext cx="413762" cy="412834"/>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29" name="Oval 12"/>
              <p:cNvSpPr>
                <a:spLocks noChangeArrowheads="1"/>
              </p:cNvSpPr>
              <p:nvPr/>
            </p:nvSpPr>
            <p:spPr bwMode="auto">
              <a:xfrm>
                <a:off x="1955510" y="1555021"/>
                <a:ext cx="256050" cy="25605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30" name="Oval 13"/>
              <p:cNvSpPr>
                <a:spLocks noChangeArrowheads="1"/>
              </p:cNvSpPr>
              <p:nvPr/>
            </p:nvSpPr>
            <p:spPr bwMode="auto">
              <a:xfrm>
                <a:off x="2389682" y="1158887"/>
                <a:ext cx="86278" cy="87205"/>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31" name="Oval 14"/>
              <p:cNvSpPr>
                <a:spLocks noChangeArrowheads="1"/>
              </p:cNvSpPr>
              <p:nvPr/>
            </p:nvSpPr>
            <p:spPr bwMode="auto">
              <a:xfrm>
                <a:off x="1532470" y="1755408"/>
                <a:ext cx="85350" cy="85350"/>
              </a:xfrm>
              <a:prstGeom prst="ellipse">
                <a:avLst/>
              </a:pr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32" name="Oval 15"/>
              <p:cNvSpPr>
                <a:spLocks noChangeArrowheads="1"/>
              </p:cNvSpPr>
              <p:nvPr/>
            </p:nvSpPr>
            <p:spPr bwMode="auto">
              <a:xfrm>
                <a:off x="2068691" y="1905698"/>
                <a:ext cx="87205" cy="88133"/>
              </a:xfrm>
              <a:prstGeom prst="ellipse">
                <a:avLst/>
              </a:prstGeom>
              <a:solidFill>
                <a:schemeClr val="accent1">
                  <a:alpha val="80000"/>
                </a:schemeClr>
              </a:solidFill>
              <a:ln>
                <a:noFill/>
              </a:ln>
            </p:spPr>
            <p:txBody>
              <a:bodyPr vert="horz" wrap="square" lIns="68564" tIns="34282" rIns="68564" bIns="34282" numCol="1" anchor="t" anchorCtr="0" compatLnSpc="1"/>
              <a:lstStyle/>
              <a:p>
                <a:endParaRPr lang="zh-CN" altLang="en-US" sz="1350"/>
              </a:p>
            </p:txBody>
          </p:sp>
          <p:sp>
            <p:nvSpPr>
              <p:cNvPr id="33" name="Freeform 16"/>
              <p:cNvSpPr/>
              <p:nvPr/>
            </p:nvSpPr>
            <p:spPr bwMode="auto">
              <a:xfrm>
                <a:off x="1673483" y="1653359"/>
                <a:ext cx="376653" cy="377581"/>
              </a:xfrm>
              <a:custGeom>
                <a:avLst/>
                <a:gdLst>
                  <a:gd name="T0" fmla="*/ 201 w 203"/>
                  <a:gd name="T1" fmla="*/ 98 h 203"/>
                  <a:gd name="T2" fmla="*/ 105 w 203"/>
                  <a:gd name="T3" fmla="*/ 201 h 203"/>
                  <a:gd name="T4" fmla="*/ 1 w 203"/>
                  <a:gd name="T5" fmla="*/ 105 h 203"/>
                  <a:gd name="T6" fmla="*/ 98 w 203"/>
                  <a:gd name="T7" fmla="*/ 1 h 203"/>
                  <a:gd name="T8" fmla="*/ 201 w 203"/>
                  <a:gd name="T9" fmla="*/ 98 h 203"/>
                </a:gdLst>
                <a:ahLst/>
                <a:cxnLst>
                  <a:cxn ang="0">
                    <a:pos x="T0" y="T1"/>
                  </a:cxn>
                  <a:cxn ang="0">
                    <a:pos x="T2" y="T3"/>
                  </a:cxn>
                  <a:cxn ang="0">
                    <a:pos x="T4" y="T5"/>
                  </a:cxn>
                  <a:cxn ang="0">
                    <a:pos x="T6" y="T7"/>
                  </a:cxn>
                  <a:cxn ang="0">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34" name="Oval 17"/>
              <p:cNvSpPr>
                <a:spLocks noChangeArrowheads="1"/>
              </p:cNvSpPr>
              <p:nvPr/>
            </p:nvSpPr>
            <p:spPr bwMode="auto">
              <a:xfrm>
                <a:off x="1504639" y="1901988"/>
                <a:ext cx="141013" cy="143796"/>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5" name="Oval 18"/>
              <p:cNvSpPr>
                <a:spLocks noChangeArrowheads="1"/>
              </p:cNvSpPr>
              <p:nvPr/>
            </p:nvSpPr>
            <p:spPr bwMode="auto">
              <a:xfrm>
                <a:off x="2167029" y="964066"/>
                <a:ext cx="142869" cy="142868"/>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36" name="Oval 19"/>
              <p:cNvSpPr>
                <a:spLocks noChangeArrowheads="1"/>
              </p:cNvSpPr>
              <p:nvPr/>
            </p:nvSpPr>
            <p:spPr bwMode="auto">
              <a:xfrm>
                <a:off x="2276500" y="1307321"/>
                <a:ext cx="312641" cy="312641"/>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37" name="Oval 20"/>
              <p:cNvSpPr>
                <a:spLocks noChangeArrowheads="1"/>
              </p:cNvSpPr>
              <p:nvPr/>
            </p:nvSpPr>
            <p:spPr bwMode="auto">
              <a:xfrm>
                <a:off x="2276500" y="1816638"/>
                <a:ext cx="312641" cy="314496"/>
              </a:xfrm>
              <a:prstGeom prst="ellipse">
                <a:avLst/>
              </a:prstGeom>
              <a:solidFill>
                <a:schemeClr val="accent3">
                  <a:alpha val="70000"/>
                </a:schemeClr>
              </a:solidFill>
              <a:ln>
                <a:noFill/>
              </a:ln>
            </p:spPr>
            <p:txBody>
              <a:bodyPr vert="horz" wrap="square" lIns="68564" tIns="34282" rIns="68564" bIns="34282" numCol="1" anchor="t" anchorCtr="0" compatLnSpc="1"/>
              <a:lstStyle/>
              <a:p>
                <a:endParaRPr lang="zh-CN" altLang="en-US" sz="1350"/>
              </a:p>
            </p:txBody>
          </p:sp>
          <p:sp>
            <p:nvSpPr>
              <p:cNvPr id="38" name="Oval 21"/>
              <p:cNvSpPr>
                <a:spLocks noChangeArrowheads="1"/>
              </p:cNvSpPr>
              <p:nvPr/>
            </p:nvSpPr>
            <p:spPr bwMode="auto">
              <a:xfrm>
                <a:off x="2754274" y="1514202"/>
                <a:ext cx="141013" cy="141013"/>
              </a:xfrm>
              <a:prstGeom prst="ellipse">
                <a:avLst/>
              </a:pr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39" name="Freeform 22"/>
              <p:cNvSpPr/>
              <p:nvPr/>
            </p:nvSpPr>
            <p:spPr bwMode="auto">
              <a:xfrm>
                <a:off x="2947240" y="2064338"/>
                <a:ext cx="348822" cy="600233"/>
              </a:xfrm>
              <a:custGeom>
                <a:avLst/>
                <a:gdLst>
                  <a:gd name="T0" fmla="*/ 0 w 188"/>
                  <a:gd name="T1" fmla="*/ 132 h 323"/>
                  <a:gd name="T2" fmla="*/ 188 w 188"/>
                  <a:gd name="T3" fmla="*/ 323 h 323"/>
                  <a:gd name="T4" fmla="*/ 53 w 188"/>
                  <a:gd name="T5" fmla="*/ 0 h 323"/>
                  <a:gd name="T6" fmla="*/ 0 w 188"/>
                  <a:gd name="T7" fmla="*/ 132 h 323"/>
                </a:gdLst>
                <a:ahLst/>
                <a:cxnLst>
                  <a:cxn ang="0">
                    <a:pos x="T0" y="T1"/>
                  </a:cxn>
                  <a:cxn ang="0">
                    <a:pos x="T2" y="T3"/>
                  </a:cxn>
                  <a:cxn ang="0">
                    <a:pos x="T4" y="T5"/>
                  </a:cxn>
                  <a:cxn ang="0">
                    <a:pos x="T6" y="T7"/>
                  </a:cxn>
                </a:cxnLst>
                <a:rect l="0" t="0" r="r" b="b"/>
                <a:pathLst>
                  <a:path w="188" h="323">
                    <a:moveTo>
                      <a:pt x="0" y="132"/>
                    </a:moveTo>
                    <a:cubicBezTo>
                      <a:pt x="0" y="237"/>
                      <a:pt x="84" y="321"/>
                      <a:pt x="188" y="323"/>
                    </a:cubicBezTo>
                    <a:cubicBezTo>
                      <a:pt x="176" y="201"/>
                      <a:pt x="127" y="89"/>
                      <a:pt x="53" y="0"/>
                    </a:cubicBezTo>
                    <a:cubicBezTo>
                      <a:pt x="20" y="34"/>
                      <a:pt x="0" y="81"/>
                      <a:pt x="0" y="132"/>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0" name="Freeform 23"/>
              <p:cNvSpPr/>
              <p:nvPr/>
            </p:nvSpPr>
            <p:spPr bwMode="auto">
              <a:xfrm>
                <a:off x="2563165" y="2261014"/>
                <a:ext cx="738463" cy="894319"/>
              </a:xfrm>
              <a:custGeom>
                <a:avLst/>
                <a:gdLst>
                  <a:gd name="T0" fmla="*/ 0 w 398"/>
                  <a:gd name="T1" fmla="*/ 241 h 481"/>
                  <a:gd name="T2" fmla="*/ 241 w 398"/>
                  <a:gd name="T3" fmla="*/ 481 h 481"/>
                  <a:gd name="T4" fmla="*/ 375 w 398"/>
                  <a:gd name="T5" fmla="*/ 440 h 481"/>
                  <a:gd name="T6" fmla="*/ 398 w 398"/>
                  <a:gd name="T7" fmla="*/ 277 h 481"/>
                  <a:gd name="T8" fmla="*/ 342 w 398"/>
                  <a:gd name="T9" fmla="*/ 22 h 481"/>
                  <a:gd name="T10" fmla="*/ 241 w 398"/>
                  <a:gd name="T11" fmla="*/ 0 h 481"/>
                  <a:gd name="T12" fmla="*/ 0 w 398"/>
                  <a:gd name="T13" fmla="*/ 241 h 481"/>
                </a:gdLst>
                <a:ahLst/>
                <a:cxnLst>
                  <a:cxn ang="0">
                    <a:pos x="T0" y="T1"/>
                  </a:cxn>
                  <a:cxn ang="0">
                    <a:pos x="T2" y="T3"/>
                  </a:cxn>
                  <a:cxn ang="0">
                    <a:pos x="T4" y="T5"/>
                  </a:cxn>
                  <a:cxn ang="0">
                    <a:pos x="T6" y="T7"/>
                  </a:cxn>
                  <a:cxn ang="0">
                    <a:pos x="T8" y="T9"/>
                  </a:cxn>
                  <a:cxn ang="0">
                    <a:pos x="T10" y="T11"/>
                  </a:cxn>
                  <a:cxn ang="0">
                    <a:pos x="T12" y="T13"/>
                  </a:cxn>
                </a:cxnLst>
                <a:rect l="0" t="0" r="r" b="b"/>
                <a:pathLst>
                  <a:path w="398" h="481">
                    <a:moveTo>
                      <a:pt x="0" y="241"/>
                    </a:moveTo>
                    <a:cubicBezTo>
                      <a:pt x="0" y="374"/>
                      <a:pt x="108" y="481"/>
                      <a:pt x="241" y="481"/>
                    </a:cubicBezTo>
                    <a:cubicBezTo>
                      <a:pt x="291" y="481"/>
                      <a:pt x="337" y="466"/>
                      <a:pt x="375" y="440"/>
                    </a:cubicBezTo>
                    <a:cubicBezTo>
                      <a:pt x="390" y="388"/>
                      <a:pt x="398" y="333"/>
                      <a:pt x="398" y="277"/>
                    </a:cubicBezTo>
                    <a:cubicBezTo>
                      <a:pt x="398" y="186"/>
                      <a:pt x="378" y="100"/>
                      <a:pt x="342" y="22"/>
                    </a:cubicBezTo>
                    <a:cubicBezTo>
                      <a:pt x="311" y="8"/>
                      <a:pt x="277" y="0"/>
                      <a:pt x="241" y="0"/>
                    </a:cubicBezTo>
                    <a:cubicBezTo>
                      <a:pt x="108" y="0"/>
                      <a:pt x="0" y="108"/>
                      <a:pt x="0" y="241"/>
                    </a:cubicBezTo>
                    <a:close/>
                  </a:path>
                </a:pathLst>
              </a:custGeom>
              <a:solidFill>
                <a:schemeClr val="accent1">
                  <a:alpha val="70000"/>
                </a:schemeClr>
              </a:solidFill>
              <a:ln>
                <a:noFill/>
              </a:ln>
            </p:spPr>
            <p:txBody>
              <a:bodyPr vert="horz" wrap="square" lIns="68564" tIns="34282" rIns="68564" bIns="34282" numCol="1" anchor="t" anchorCtr="0" compatLnSpc="1"/>
              <a:lstStyle/>
              <a:p>
                <a:endParaRPr lang="zh-CN" altLang="en-US" sz="1350"/>
              </a:p>
            </p:txBody>
          </p:sp>
          <p:sp>
            <p:nvSpPr>
              <p:cNvPr id="41" name="Freeform 24"/>
              <p:cNvSpPr/>
              <p:nvPr/>
            </p:nvSpPr>
            <p:spPr bwMode="auto">
              <a:xfrm>
                <a:off x="2574297" y="2261014"/>
                <a:ext cx="415618" cy="355316"/>
              </a:xfrm>
              <a:custGeom>
                <a:avLst/>
                <a:gdLst>
                  <a:gd name="T0" fmla="*/ 0 w 224"/>
                  <a:gd name="T1" fmla="*/ 188 h 191"/>
                  <a:gd name="T2" fmla="*/ 33 w 224"/>
                  <a:gd name="T3" fmla="*/ 191 h 191"/>
                  <a:gd name="T4" fmla="*/ 224 w 224"/>
                  <a:gd name="T5" fmla="*/ 0 h 191"/>
                  <a:gd name="T6" fmla="*/ 0 w 224"/>
                  <a:gd name="T7" fmla="*/ 188 h 191"/>
                </a:gdLst>
                <a:ahLst/>
                <a:cxnLst>
                  <a:cxn ang="0">
                    <a:pos x="T0" y="T1"/>
                  </a:cxn>
                  <a:cxn ang="0">
                    <a:pos x="T2" y="T3"/>
                  </a:cxn>
                  <a:cxn ang="0">
                    <a:pos x="T4" y="T5"/>
                  </a:cxn>
                  <a:cxn ang="0">
                    <a:pos x="T6" y="T7"/>
                  </a:cxn>
                </a:cxnLst>
                <a:rect l="0" t="0" r="r" b="b"/>
                <a:pathLst>
                  <a:path w="224" h="191">
                    <a:moveTo>
                      <a:pt x="0" y="188"/>
                    </a:moveTo>
                    <a:cubicBezTo>
                      <a:pt x="11" y="190"/>
                      <a:pt x="22" y="191"/>
                      <a:pt x="33" y="191"/>
                    </a:cubicBezTo>
                    <a:cubicBezTo>
                      <a:pt x="138" y="191"/>
                      <a:pt x="224" y="106"/>
                      <a:pt x="224" y="0"/>
                    </a:cubicBezTo>
                    <a:cubicBezTo>
                      <a:pt x="114" y="5"/>
                      <a:pt x="23" y="84"/>
                      <a:pt x="0" y="188"/>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2" name="Freeform 25"/>
              <p:cNvSpPr/>
              <p:nvPr/>
            </p:nvSpPr>
            <p:spPr bwMode="auto">
              <a:xfrm>
                <a:off x="2840364" y="3083913"/>
                <a:ext cx="420165" cy="581208"/>
              </a:xfrm>
              <a:custGeom>
                <a:avLst/>
                <a:gdLst>
                  <a:gd name="T0" fmla="*/ 224 w 224"/>
                  <a:gd name="T1" fmla="*/ 0 h 310"/>
                  <a:gd name="T2" fmla="*/ 0 w 224"/>
                  <a:gd name="T3" fmla="*/ 240 h 310"/>
                  <a:gd name="T4" fmla="*/ 11 w 224"/>
                  <a:gd name="T5" fmla="*/ 310 h 310"/>
                  <a:gd name="T6" fmla="*/ 224 w 224"/>
                  <a:gd name="T7" fmla="*/ 0 h 310"/>
                </a:gdLst>
                <a:ahLst/>
                <a:cxnLst>
                  <a:cxn ang="0">
                    <a:pos x="T0" y="T1"/>
                  </a:cxn>
                  <a:cxn ang="0">
                    <a:pos x="T2" y="T3"/>
                  </a:cxn>
                  <a:cxn ang="0">
                    <a:pos x="T4" y="T5"/>
                  </a:cxn>
                  <a:cxn ang="0">
                    <a:pos x="T6" y="T7"/>
                  </a:cxn>
                </a:cxnLst>
                <a:rect l="0" t="0" r="r" b="b"/>
                <a:pathLst>
                  <a:path w="224" h="310">
                    <a:moveTo>
                      <a:pt x="224" y="0"/>
                    </a:moveTo>
                    <a:cubicBezTo>
                      <a:pt x="99" y="9"/>
                      <a:pt x="0" y="113"/>
                      <a:pt x="0" y="240"/>
                    </a:cubicBezTo>
                    <a:cubicBezTo>
                      <a:pt x="0" y="265"/>
                      <a:pt x="4" y="288"/>
                      <a:pt x="11" y="310"/>
                    </a:cubicBezTo>
                    <a:cubicBezTo>
                      <a:pt x="112" y="233"/>
                      <a:pt x="187" y="125"/>
                      <a:pt x="224" y="0"/>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3" name="Freeform 26"/>
              <p:cNvSpPr/>
              <p:nvPr/>
            </p:nvSpPr>
            <p:spPr bwMode="auto">
              <a:xfrm>
                <a:off x="1104792" y="3017103"/>
                <a:ext cx="615077" cy="753306"/>
              </a:xfrm>
              <a:custGeom>
                <a:avLst/>
                <a:gdLst>
                  <a:gd name="T0" fmla="*/ 22 w 331"/>
                  <a:gd name="T1" fmla="*/ 0 h 405"/>
                  <a:gd name="T2" fmla="*/ 0 w 331"/>
                  <a:gd name="T3" fmla="*/ 0 h 405"/>
                  <a:gd name="T4" fmla="*/ 316 w 331"/>
                  <a:gd name="T5" fmla="*/ 405 h 405"/>
                  <a:gd name="T6" fmla="*/ 331 w 331"/>
                  <a:gd name="T7" fmla="*/ 309 h 405"/>
                  <a:gd name="T8" fmla="*/ 22 w 331"/>
                  <a:gd name="T9" fmla="*/ 0 h 405"/>
                </a:gdLst>
                <a:ahLst/>
                <a:cxnLst>
                  <a:cxn ang="0">
                    <a:pos x="T0" y="T1"/>
                  </a:cxn>
                  <a:cxn ang="0">
                    <a:pos x="T2" y="T3"/>
                  </a:cxn>
                  <a:cxn ang="0">
                    <a:pos x="T4" y="T5"/>
                  </a:cxn>
                  <a:cxn ang="0">
                    <a:pos x="T6" y="T7"/>
                  </a:cxn>
                  <a:cxn ang="0">
                    <a:pos x="T8" y="T9"/>
                  </a:cxn>
                </a:cxnLst>
                <a:rect l="0" t="0" r="r" b="b"/>
                <a:pathLst>
                  <a:path w="331" h="405">
                    <a:moveTo>
                      <a:pt x="22" y="0"/>
                    </a:moveTo>
                    <a:cubicBezTo>
                      <a:pt x="14" y="0"/>
                      <a:pt x="7" y="0"/>
                      <a:pt x="0" y="0"/>
                    </a:cubicBezTo>
                    <a:cubicBezTo>
                      <a:pt x="40" y="178"/>
                      <a:pt x="158" y="325"/>
                      <a:pt x="316" y="405"/>
                    </a:cubicBezTo>
                    <a:cubicBezTo>
                      <a:pt x="326" y="375"/>
                      <a:pt x="331" y="343"/>
                      <a:pt x="331" y="309"/>
                    </a:cubicBezTo>
                    <a:cubicBezTo>
                      <a:pt x="331" y="138"/>
                      <a:pt x="193" y="0"/>
                      <a:pt x="22" y="0"/>
                    </a:cubicBezTo>
                    <a:close/>
                  </a:path>
                </a:pathLst>
              </a:cu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44" name="Freeform 27"/>
              <p:cNvSpPr/>
              <p:nvPr/>
            </p:nvSpPr>
            <p:spPr bwMode="auto">
              <a:xfrm>
                <a:off x="1406301" y="2974428"/>
                <a:ext cx="1229226" cy="912874"/>
              </a:xfrm>
              <a:custGeom>
                <a:avLst/>
                <a:gdLst>
                  <a:gd name="T0" fmla="*/ 331 w 662"/>
                  <a:gd name="T1" fmla="*/ 0 h 491"/>
                  <a:gd name="T2" fmla="*/ 0 w 662"/>
                  <a:gd name="T3" fmla="*/ 317 h 491"/>
                  <a:gd name="T4" fmla="*/ 422 w 662"/>
                  <a:gd name="T5" fmla="*/ 491 h 491"/>
                  <a:gd name="T6" fmla="*/ 639 w 662"/>
                  <a:gd name="T7" fmla="*/ 451 h 491"/>
                  <a:gd name="T8" fmla="*/ 662 w 662"/>
                  <a:gd name="T9" fmla="*/ 331 h 491"/>
                  <a:gd name="T10" fmla="*/ 331 w 662"/>
                  <a:gd name="T11" fmla="*/ 0 h 491"/>
                </a:gdLst>
                <a:ahLst/>
                <a:cxnLst>
                  <a:cxn ang="0">
                    <a:pos x="T0" y="T1"/>
                  </a:cxn>
                  <a:cxn ang="0">
                    <a:pos x="T2" y="T3"/>
                  </a:cxn>
                  <a:cxn ang="0">
                    <a:pos x="T4" y="T5"/>
                  </a:cxn>
                  <a:cxn ang="0">
                    <a:pos x="T6" y="T7"/>
                  </a:cxn>
                  <a:cxn ang="0">
                    <a:pos x="T8" y="T9"/>
                  </a:cxn>
                  <a:cxn ang="0">
                    <a:pos x="T10" y="T11"/>
                  </a:cxn>
                </a:cxnLst>
                <a:rect l="0" t="0" r="r" b="b"/>
                <a:pathLst>
                  <a:path w="662" h="491">
                    <a:moveTo>
                      <a:pt x="331" y="0"/>
                    </a:moveTo>
                    <a:cubicBezTo>
                      <a:pt x="153" y="0"/>
                      <a:pt x="7" y="141"/>
                      <a:pt x="0" y="317"/>
                    </a:cubicBezTo>
                    <a:cubicBezTo>
                      <a:pt x="108" y="425"/>
                      <a:pt x="258" y="491"/>
                      <a:pt x="422" y="491"/>
                    </a:cubicBezTo>
                    <a:cubicBezTo>
                      <a:pt x="499" y="491"/>
                      <a:pt x="572" y="477"/>
                      <a:pt x="639" y="451"/>
                    </a:cubicBezTo>
                    <a:cubicBezTo>
                      <a:pt x="654" y="414"/>
                      <a:pt x="662" y="373"/>
                      <a:pt x="662" y="331"/>
                    </a:cubicBezTo>
                    <a:cubicBezTo>
                      <a:pt x="662" y="148"/>
                      <a:pt x="514" y="0"/>
                      <a:pt x="331" y="0"/>
                    </a:cubicBezTo>
                    <a:close/>
                  </a:path>
                </a:pathLst>
              </a:custGeom>
              <a:solidFill>
                <a:schemeClr val="accent6">
                  <a:alpha val="70000"/>
                </a:schemeClr>
              </a:solidFill>
              <a:ln>
                <a:noFill/>
              </a:ln>
            </p:spPr>
            <p:txBody>
              <a:bodyPr vert="horz" wrap="square" lIns="68564" tIns="34282" rIns="68564" bIns="34282" numCol="1" anchor="t" anchorCtr="0" compatLnSpc="1"/>
              <a:lstStyle/>
              <a:p>
                <a:endParaRPr lang="zh-CN" altLang="en-US" sz="1350"/>
              </a:p>
            </p:txBody>
          </p:sp>
          <p:sp>
            <p:nvSpPr>
              <p:cNvPr id="45" name="Freeform 28"/>
              <p:cNvSpPr/>
              <p:nvPr/>
            </p:nvSpPr>
            <p:spPr bwMode="auto">
              <a:xfrm>
                <a:off x="2335874" y="2933609"/>
                <a:ext cx="874838" cy="872054"/>
              </a:xfrm>
              <a:custGeom>
                <a:avLst/>
                <a:gdLst>
                  <a:gd name="T0" fmla="*/ 471 w 471"/>
                  <a:gd name="T1" fmla="*/ 153 h 469"/>
                  <a:gd name="T2" fmla="*/ 244 w 471"/>
                  <a:gd name="T3" fmla="*/ 0 h 469"/>
                  <a:gd name="T4" fmla="*/ 0 w 471"/>
                  <a:gd name="T5" fmla="*/ 244 h 469"/>
                  <a:gd name="T6" fmla="*/ 149 w 471"/>
                  <a:gd name="T7" fmla="*/ 469 h 469"/>
                  <a:gd name="T8" fmla="*/ 471 w 471"/>
                  <a:gd name="T9" fmla="*/ 153 h 469"/>
                </a:gdLst>
                <a:ahLst/>
                <a:cxnLst>
                  <a:cxn ang="0">
                    <a:pos x="T0" y="T1"/>
                  </a:cxn>
                  <a:cxn ang="0">
                    <a:pos x="T2" y="T3"/>
                  </a:cxn>
                  <a:cxn ang="0">
                    <a:pos x="T4" y="T5"/>
                  </a:cxn>
                  <a:cxn ang="0">
                    <a:pos x="T6" y="T7"/>
                  </a:cxn>
                  <a:cxn ang="0">
                    <a:pos x="T8" y="T9"/>
                  </a:cxn>
                </a:cxnLst>
                <a:rect l="0" t="0" r="r" b="b"/>
                <a:pathLst>
                  <a:path w="471" h="469">
                    <a:moveTo>
                      <a:pt x="471" y="153"/>
                    </a:moveTo>
                    <a:cubicBezTo>
                      <a:pt x="435" y="63"/>
                      <a:pt x="347" y="0"/>
                      <a:pt x="244" y="0"/>
                    </a:cubicBezTo>
                    <a:cubicBezTo>
                      <a:pt x="109" y="0"/>
                      <a:pt x="0" y="109"/>
                      <a:pt x="0" y="244"/>
                    </a:cubicBezTo>
                    <a:cubicBezTo>
                      <a:pt x="0" y="345"/>
                      <a:pt x="61" y="432"/>
                      <a:pt x="149" y="469"/>
                    </a:cubicBezTo>
                    <a:cubicBezTo>
                      <a:pt x="293" y="410"/>
                      <a:pt x="409" y="296"/>
                      <a:pt x="471" y="153"/>
                    </a:cubicBezTo>
                    <a:close/>
                  </a:path>
                </a:pathLst>
              </a:cu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sp>
            <p:nvSpPr>
              <p:cNvPr id="46" name="Oval 30"/>
              <p:cNvSpPr>
                <a:spLocks noChangeArrowheads="1"/>
              </p:cNvSpPr>
              <p:nvPr/>
            </p:nvSpPr>
            <p:spPr bwMode="auto">
              <a:xfrm>
                <a:off x="2540899" y="1675625"/>
                <a:ext cx="493546" cy="496329"/>
              </a:xfrm>
              <a:prstGeom prst="ellipse">
                <a:avLst/>
              </a:prstGeom>
              <a:solidFill>
                <a:schemeClr val="accent2">
                  <a:alpha val="70000"/>
                </a:schemeClr>
              </a:solidFill>
              <a:ln>
                <a:noFill/>
              </a:ln>
            </p:spPr>
            <p:txBody>
              <a:bodyPr vert="horz" wrap="square" lIns="68564" tIns="34282" rIns="68564" bIns="34282" numCol="1" anchor="t" anchorCtr="0" compatLnSpc="1"/>
              <a:lstStyle/>
              <a:p>
                <a:endParaRPr lang="zh-CN" altLang="en-US" sz="1350"/>
              </a:p>
            </p:txBody>
          </p:sp>
          <p:sp>
            <p:nvSpPr>
              <p:cNvPr id="47" name="Oval 11"/>
              <p:cNvSpPr>
                <a:spLocks noChangeArrowheads="1"/>
              </p:cNvSpPr>
              <p:nvPr/>
            </p:nvSpPr>
            <p:spPr bwMode="auto">
              <a:xfrm>
                <a:off x="1833627" y="2696302"/>
                <a:ext cx="557332" cy="556080"/>
              </a:xfrm>
              <a:prstGeom prst="ellipse">
                <a:avLst/>
              </a:prstGeom>
              <a:solidFill>
                <a:schemeClr val="accent4">
                  <a:alpha val="70000"/>
                </a:schemeClr>
              </a:solidFill>
              <a:ln>
                <a:noFill/>
              </a:ln>
            </p:spPr>
            <p:txBody>
              <a:bodyPr vert="horz" wrap="square" lIns="68564" tIns="34282" rIns="68564" bIns="34282" numCol="1" anchor="t" anchorCtr="0" compatLnSpc="1"/>
              <a:lstStyle/>
              <a:p>
                <a:endParaRPr lang="zh-CN" altLang="en-US" sz="1350"/>
              </a:p>
            </p:txBody>
          </p:sp>
          <p:sp>
            <p:nvSpPr>
              <p:cNvPr id="48" name="Oval 11"/>
              <p:cNvSpPr>
                <a:spLocks noChangeArrowheads="1"/>
              </p:cNvSpPr>
              <p:nvPr/>
            </p:nvSpPr>
            <p:spPr bwMode="auto">
              <a:xfrm>
                <a:off x="2226489" y="2491874"/>
                <a:ext cx="249471" cy="248912"/>
              </a:xfrm>
              <a:prstGeom prst="ellipse">
                <a:avLst/>
              </a:prstGeom>
              <a:solidFill>
                <a:srgbClr val="00A0E9">
                  <a:alpha val="70000"/>
                </a:srgbClr>
              </a:solidFill>
              <a:ln>
                <a:noFill/>
              </a:ln>
            </p:spPr>
            <p:txBody>
              <a:bodyPr vert="horz" wrap="square" lIns="68564" tIns="34282" rIns="68564" bIns="34282" numCol="1" anchor="t" anchorCtr="0" compatLnSpc="1"/>
              <a:lstStyle/>
              <a:p>
                <a:endParaRPr lang="zh-CN" altLang="en-US" sz="1350"/>
              </a:p>
            </p:txBody>
          </p:sp>
        </p:grpSp>
        <p:sp>
          <p:nvSpPr>
            <p:cNvPr id="23" name="椭圆 22"/>
            <p:cNvSpPr/>
            <p:nvPr/>
          </p:nvSpPr>
          <p:spPr>
            <a:xfrm>
              <a:off x="4251572" y="2232063"/>
              <a:ext cx="553478" cy="55347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accent1"/>
                </a:solidFill>
                <a:latin typeface="华文细黑" panose="02010600040101010101" pitchFamily="2" charset="-122"/>
                <a:ea typeface="华文细黑" panose="02010600040101010101" pitchFamily="2" charset="-122"/>
              </a:endParaRPr>
            </a:p>
          </p:txBody>
        </p:sp>
      </p:grpSp>
      <p:sp>
        <p:nvSpPr>
          <p:cNvPr id="2" name="矩形 1"/>
          <p:cNvSpPr/>
          <p:nvPr/>
        </p:nvSpPr>
        <p:spPr>
          <a:xfrm>
            <a:off x="1430447" y="2695484"/>
            <a:ext cx="4157499" cy="483235"/>
          </a:xfrm>
          <a:prstGeom prst="rect">
            <a:avLst/>
          </a:prstGeom>
        </p:spPr>
        <p:txBody>
          <a:bodyPr wrap="square">
            <a:spAutoFit/>
          </a:bodyPr>
          <a:lstStyle/>
          <a:p>
            <a:pPr algn="ctr"/>
            <a:r>
              <a:rPr lang="zh-CN" altLang="en-US" sz="2550" b="1" dirty="0">
                <a:solidFill>
                  <a:srgbClr val="009900"/>
                </a:solidFill>
                <a:latin typeface="宋体" panose="02010600030101010101" pitchFamily="2" charset="-122"/>
                <a:ea typeface="宋体" panose="02010600030101010101" pitchFamily="2" charset="-122"/>
              </a:rPr>
              <a:t>认知心理学视角的</a:t>
            </a:r>
            <a:r>
              <a:rPr lang="en-US" altLang="zh-CN" sz="2550" b="1" dirty="0">
                <a:solidFill>
                  <a:srgbClr val="009900"/>
                </a:solidFill>
                <a:latin typeface="宋体" panose="02010600030101010101" pitchFamily="2" charset="-122"/>
                <a:ea typeface="宋体" panose="02010600030101010101" pitchFamily="2" charset="-122"/>
              </a:rPr>
              <a:t>“</a:t>
            </a:r>
            <a:r>
              <a:rPr lang="zh-CN" altLang="en-US" sz="2550" b="1" dirty="0">
                <a:solidFill>
                  <a:srgbClr val="009900"/>
                </a:solidFill>
                <a:latin typeface="宋体" panose="02010600030101010101" pitchFamily="2" charset="-122"/>
                <a:ea typeface="宋体" panose="02010600030101010101" pitchFamily="2" charset="-122"/>
              </a:rPr>
              <a:t>偏差</a:t>
            </a:r>
            <a:r>
              <a:rPr lang="en-US" altLang="zh-CN" sz="2550" b="1" dirty="0">
                <a:solidFill>
                  <a:srgbClr val="009900"/>
                </a:solidFill>
                <a:latin typeface="宋体" panose="02010600030101010101" pitchFamily="2" charset="-122"/>
                <a:ea typeface="宋体" panose="02010600030101010101" pitchFamily="2" charset="-122"/>
              </a:rPr>
              <a:t>”</a:t>
            </a:r>
            <a:endParaRPr lang="en-US" altLang="zh-CN" sz="2550" b="1" dirty="0">
              <a:solidFill>
                <a:srgbClr val="009900"/>
              </a:solidFill>
              <a:latin typeface="宋体" panose="02010600030101010101" pitchFamily="2" charset="-122"/>
              <a:ea typeface="宋体" panose="02010600030101010101" pitchFamily="2" charset="-122"/>
            </a:endParaRPr>
          </a:p>
        </p:txBody>
      </p:sp>
      <p:sp>
        <p:nvSpPr>
          <p:cNvPr id="3" name="文本框 2"/>
          <p:cNvSpPr txBox="1"/>
          <p:nvPr/>
        </p:nvSpPr>
        <p:spPr>
          <a:xfrm>
            <a:off x="3242773" y="2011506"/>
            <a:ext cx="494841" cy="300082"/>
          </a:xfrm>
          <a:prstGeom prst="rect">
            <a:avLst/>
          </a:prstGeom>
          <a:noFill/>
        </p:spPr>
        <p:txBody>
          <a:bodyPr wrap="square" rtlCol="0">
            <a:spAutoFit/>
          </a:bodyPr>
          <a:lstStyle/>
          <a:p>
            <a:r>
              <a:rPr lang="en-US" altLang="zh-CN" sz="1350" dirty="0">
                <a:solidFill>
                  <a:schemeClr val="accent1"/>
                </a:solidFill>
                <a:latin typeface="Times New Roman" panose="02020603050405020304" pitchFamily="18" charset="0"/>
                <a:cs typeface="Times New Roman" panose="02020603050405020304" pitchFamily="18" charset="0"/>
              </a:rPr>
              <a:t>5.1</a:t>
            </a:r>
            <a:endParaRPr lang="zh-CN" altLang="en-US" sz="1350" dirty="0">
              <a:solidFill>
                <a:schemeClr val="accent1"/>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p>
            <a:fld id="{3A0DCBA0-A312-46AB-8163-AF5776386EF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756" y="40467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认知心理学的基本观点</a:t>
            </a:r>
            <a:endParaRPr lang="zh-CN" altLang="en-US" sz="2100" dirty="0"/>
          </a:p>
        </p:txBody>
      </p:sp>
      <p:sp>
        <p:nvSpPr>
          <p:cNvPr id="3" name="内容占位符 2"/>
          <p:cNvSpPr>
            <a:spLocks noGrp="1"/>
          </p:cNvSpPr>
          <p:nvPr>
            <p:ph idx="1"/>
          </p:nvPr>
        </p:nvSpPr>
        <p:spPr/>
        <p:txBody>
          <a:bodyPr>
            <a:normAutofit/>
          </a:bodyPr>
          <a:lstStyle/>
          <a:p>
            <a:r>
              <a:rPr lang="zh-CN" altLang="zh-CN" sz="1800" dirty="0">
                <a:latin typeface="宋体" panose="02010600030101010101" pitchFamily="2" charset="-122"/>
                <a:ea typeface="宋体" panose="02010600030101010101" pitchFamily="2" charset="-122"/>
              </a:rPr>
              <a:t>真实环境中进行决策的人远不能达到理性经济人的要求</a:t>
            </a:r>
            <a:endParaRPr lang="zh-CN" altLang="zh-CN" sz="1800" dirty="0">
              <a:latin typeface="宋体" panose="02010600030101010101" pitchFamily="2" charset="-122"/>
              <a:ea typeface="宋体" panose="02010600030101010101" pitchFamily="2" charset="-122"/>
            </a:endParaRPr>
          </a:p>
          <a:p>
            <a:pPr lvl="1">
              <a:buFont typeface="Wingdings" panose="05000000000000000000" charset="0"/>
              <a:buChar char="Ø"/>
            </a:pPr>
            <a:r>
              <a:rPr lang="zh-CN" altLang="zh-CN" sz="1800" b="1"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认知资源是有限的</a:t>
            </a:r>
            <a:r>
              <a:rPr lang="en-US" altLang="zh-CN" sz="1800" b="1"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a:t>
            </a:r>
            <a:r>
              <a:rPr lang="zh-CN" altLang="en-US" sz="1800" b="1"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有限理性状态</a:t>
            </a:r>
            <a:endParaRPr lang="zh-CN" altLang="en-US" sz="1800" b="1"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endParaRPr>
          </a:p>
          <a:p>
            <a:pPr lvl="1">
              <a:buFont typeface="Wingdings" panose="05000000000000000000" charset="0"/>
              <a:buChar char="Ø"/>
            </a:pPr>
            <a:r>
              <a:rPr lang="zh-CN" altLang="zh-CN" sz="1800" dirty="0">
                <a:latin typeface="宋体" panose="02010600030101010101" pitchFamily="2" charset="-122"/>
                <a:ea typeface="宋体" panose="02010600030101010101" pitchFamily="2" charset="-122"/>
              </a:rPr>
              <a:t>人们在认知过程中会尽力寻找</a:t>
            </a:r>
            <a:r>
              <a:rPr lang="en-US" altLang="zh-CN" sz="1800" dirty="0">
                <a:latin typeface="宋体" panose="02010600030101010101" pitchFamily="2" charset="-122"/>
                <a:ea typeface="宋体" panose="02010600030101010101" pitchFamily="2" charset="-122"/>
              </a:rPr>
              <a:t>“</a:t>
            </a:r>
            <a:r>
              <a:rPr lang="zh-CN" altLang="zh-CN" sz="1800" dirty="0">
                <a:latin typeface="宋体" panose="02010600030101010101" pitchFamily="2" charset="-122"/>
                <a:ea typeface="宋体" panose="02010600030101010101" pitchFamily="2" charset="-122"/>
              </a:rPr>
              <a:t>捷径</a:t>
            </a:r>
            <a:r>
              <a:rPr lang="en-US" altLang="zh-CN" sz="1800" dirty="0">
                <a:latin typeface="宋体" panose="02010600030101010101" pitchFamily="2" charset="-122"/>
                <a:ea typeface="宋体" panose="02010600030101010101" pitchFamily="2" charset="-122"/>
              </a:rPr>
              <a:t>”</a:t>
            </a:r>
            <a:endParaRPr lang="en-US" altLang="zh-CN" sz="1800" b="1" dirty="0">
              <a:latin typeface="宋体" panose="02010600030101010101" pitchFamily="2" charset="-122"/>
              <a:ea typeface="宋体" panose="02010600030101010101" pitchFamily="2" charset="-122"/>
            </a:endParaRPr>
          </a:p>
          <a:p>
            <a:pPr marL="0" indent="0">
              <a:buNone/>
            </a:pPr>
            <a:endParaRPr lang="zh-CN" altLang="en-US" sz="1800" dirty="0">
              <a:latin typeface="宋体" panose="02010600030101010101" pitchFamily="2" charset="-122"/>
              <a:ea typeface="宋体" panose="02010600030101010101" pitchFamily="2" charset="-122"/>
            </a:endParaRPr>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854710" y="2327275"/>
            <a:ext cx="4696460" cy="2360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821" y="471980"/>
            <a:ext cx="6170772" cy="856986"/>
          </a:xfrm>
        </p:spPr>
        <p:txBody>
          <a:bodyPr>
            <a:normAutofit/>
          </a:bodyPr>
          <a:lstStyle/>
          <a:p>
            <a:pPr algn="l"/>
            <a:r>
              <a:rPr lang="zh-CN" altLang="en-US" sz="2100" b="1" dirty="0">
                <a:latin typeface="宋体" panose="02010600030101010101" pitchFamily="2" charset="-122"/>
                <a:ea typeface="宋体" panose="02010600030101010101" pitchFamily="2" charset="-122"/>
              </a:rPr>
              <a:t>“认知吝啬鬼” 决策特点</a:t>
            </a:r>
            <a:endParaRPr lang="zh-CN" altLang="en-US" sz="2100" dirty="0"/>
          </a:p>
        </p:txBody>
      </p:sp>
      <p:sp>
        <p:nvSpPr>
          <p:cNvPr id="5" name="矩形 4"/>
          <p:cNvSpPr/>
          <p:nvPr/>
        </p:nvSpPr>
        <p:spPr>
          <a:xfrm>
            <a:off x="0" y="951151"/>
            <a:ext cx="296583" cy="377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a typeface="华文细黑" panose="02010600040101010101" pitchFamily="2" charset="-122"/>
            </a:endParaRPr>
          </a:p>
        </p:txBody>
      </p:sp>
      <p:sp>
        <p:nvSpPr>
          <p:cNvPr id="4" name="灯片编号占位符 3"/>
          <p:cNvSpPr>
            <a:spLocks noGrp="1"/>
          </p:cNvSpPr>
          <p:nvPr>
            <p:ph type="sldNum" sz="quarter" idx="12"/>
          </p:nvPr>
        </p:nvSpPr>
        <p:spPr/>
        <p:txBody>
          <a:bodyPr/>
          <a:p>
            <a:fld id="{3A0DCBA0-A312-46AB-8163-AF5776386EF4}" type="slidenum">
              <a:rPr lang="zh-CN" altLang="en-US" smtClean="0"/>
            </a:fld>
            <a:endParaRPr lang="zh-CN" altLang="en-US"/>
          </a:p>
        </p:txBody>
      </p:sp>
      <p:pic>
        <p:nvPicPr>
          <p:cNvPr id="26" name="图片 25"/>
          <p:cNvPicPr>
            <a:picLocks noChangeAspect="1"/>
          </p:cNvPicPr>
          <p:nvPr/>
        </p:nvPicPr>
        <p:blipFill>
          <a:blip r:embed="rId1"/>
          <a:stretch>
            <a:fillRect/>
          </a:stretch>
        </p:blipFill>
        <p:spPr>
          <a:xfrm>
            <a:off x="534670" y="1051560"/>
            <a:ext cx="5306695" cy="884555"/>
          </a:xfrm>
          <a:prstGeom prst="rect">
            <a:avLst/>
          </a:prstGeom>
        </p:spPr>
      </p:pic>
      <p:pic>
        <p:nvPicPr>
          <p:cNvPr id="27" name="图片 26"/>
          <p:cNvPicPr>
            <a:picLocks noChangeAspect="1"/>
          </p:cNvPicPr>
          <p:nvPr/>
        </p:nvPicPr>
        <p:blipFill>
          <a:blip r:embed="rId2"/>
          <a:stretch>
            <a:fillRect/>
          </a:stretch>
        </p:blipFill>
        <p:spPr>
          <a:xfrm>
            <a:off x="534670" y="2089150"/>
            <a:ext cx="5382895" cy="2523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ags/tag1.xml><?xml version="1.0" encoding="utf-8"?>
<p:tagLst xmlns:p="http://schemas.openxmlformats.org/presentationml/2006/main">
  <p:tag name="KSO_WM_UNIT_PLACING_PICTURE_USER_VIEWPORT" val="{&quot;height&quot;:14844,&quot;width&quot;:9600}"/>
</p:tagLst>
</file>

<file path=ppt/tags/tag10.xml><?xml version="1.0" encoding="utf-8"?>
<p:tagLst xmlns:p="http://schemas.openxmlformats.org/presentationml/2006/main">
  <p:tag name="KSO_WM_TAG_VERSION" val="1.0"/>
  <p:tag name="KSO_WM_BEAUTIFY_FLAG" val="#wm#"/>
  <p:tag name="KSO_WM_TEMPLATE_CATEGORY" val="diagram"/>
  <p:tag name="KSO_WM_TEMPLATE_INDEX" val="791"/>
  <p:tag name="KSO_WM_UNIT_TYPE" val="m_i"/>
  <p:tag name="KSO_WM_UNIT_INDEX" val="1_5"/>
  <p:tag name="KSO_WM_UNIT_ID" val="diagram791_3*m_i*1_5"/>
  <p:tag name="KSO_WM_UNIT_CLEAR" val="1"/>
  <p:tag name="KSO_WM_UNIT_LAYERLEVEL" val="1_1"/>
  <p:tag name="KSO_WM_DIAGRAM_GROUP_CODE" val="m1-1"/>
  <p:tag name="KSO_WM_UNIT_FILL_FORE_SCHEMECOLOR_INDEX" val="6"/>
  <p:tag name="KSO_WM_UNI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791"/>
  <p:tag name="KSO_WM_UNIT_TYPE" val="m_i"/>
  <p:tag name="KSO_WM_UNIT_INDEX" val="1_6"/>
  <p:tag name="KSO_WM_UNIT_ID" val="diagram791_3*m_i*1_6"/>
  <p:tag name="KSO_WM_UNIT_CLEAR" val="1"/>
  <p:tag name="KSO_WM_UNIT_LAYERLEVEL" val="1_1"/>
  <p:tag name="KSO_WM_DIAGRAM_GROUP_CODE" val="m1-1"/>
  <p:tag name="KSO_WM_UNIT_TEXT_FILL_FORE_SCHEMECOLOR_INDEX" val="6"/>
  <p:tag name="KSO_WM_UNIT_TEXT_FILL_TYPE" val="1"/>
</p:tagLst>
</file>

<file path=ppt/tags/tag12.xml><?xml version="1.0" encoding="utf-8"?>
<p:tagLst xmlns:p="http://schemas.openxmlformats.org/presentationml/2006/main">
  <p:tag name="KSO_WM_TAG_VERSION" val="1.0"/>
  <p:tag name="KSO_WM_BEAUTIFY_FLAG" val="#wm#"/>
  <p:tag name="KSO_WM_UNIT_TYPE" val="i"/>
  <p:tag name="KSO_WM_UNIT_ID" val="diagram791_3*i*16"/>
  <p:tag name="KSO_WM_TEMPLATE_CATEGORY" val="diagram"/>
  <p:tag name="KSO_WM_TEMPLATE_INDEX" val="791"/>
  <p:tag name="KSO_WM_UNIT_INDEX" val="16"/>
</p:tagLst>
</file>

<file path=ppt/tags/tag13.xml><?xml version="1.0" encoding="utf-8"?>
<p:tagLst xmlns:p="http://schemas.openxmlformats.org/presentationml/2006/main">
  <p:tag name="KSO_WM_TAG_VERSION" val="1.0"/>
  <p:tag name="KSO_WM_BEAUTIFY_FLAG" val="#wm#"/>
  <p:tag name="KSO_WM_TEMPLATE_CATEGORY" val="diagram"/>
  <p:tag name="KSO_WM_TEMPLATE_INDEX" val="791"/>
  <p:tag name="KSO_WM_UNIT_TYPE" val="m_i"/>
  <p:tag name="KSO_WM_UNIT_INDEX" val="1_7"/>
  <p:tag name="KSO_WM_UNIT_ID" val="diagram791_3*m_i*1_7"/>
  <p:tag name="KSO_WM_UNIT_CLEAR" val="1"/>
  <p:tag name="KSO_WM_UNIT_LAYERLEVEL" val="1_1"/>
  <p:tag name="KSO_WM_DIAGRAM_GROUP_CODE" val="m1-1"/>
  <p:tag name="KSO_WM_UNIT_FILL_FORE_SCHEMECOLOR_INDEX" val="8"/>
  <p:tag name="KSO_WM_UNIT_FILL_TYPE" val="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791"/>
  <p:tag name="KSO_WM_UNIT_TYPE" val="m_i"/>
  <p:tag name="KSO_WM_UNIT_INDEX" val="1_8"/>
  <p:tag name="KSO_WM_UNIT_ID" val="diagram791_3*m_i*1_8"/>
  <p:tag name="KSO_WM_UNIT_CLEAR" val="1"/>
  <p:tag name="KSO_WM_UNIT_LAYERLEVEL" val="1_1"/>
  <p:tag name="KSO_WM_DIAGRAM_GROUP_CODE" val="m1-1"/>
  <p:tag name="KSO_WM_UNIT_TEXT_FILL_FORE_SCHEMECOLOR_INDEX" val="8"/>
  <p:tag name="KSO_WM_UNIT_TEXT_FILL_TYPE" val="1"/>
</p:tagLst>
</file>

<file path=ppt/tags/tag15.xml><?xml version="1.0" encoding="utf-8"?>
<p:tagLst xmlns:p="http://schemas.openxmlformats.org/presentationml/2006/main">
  <p:tag name="KSO_WM_UNIT_TABLE_BEAUTIFY" val="{f046db0c-b1c4-437d-b679-7dd71f37748b}"/>
</p:tagLst>
</file>

<file path=ppt/tags/tag16.xml><?xml version="1.0" encoding="utf-8"?>
<p:tagLst xmlns:p="http://schemas.openxmlformats.org/presentationml/2006/main">
  <p:tag name="KSO_WM_UNIT_TABLE_BEAUTIFY" val="{99ffb0b8-a6b2-4f35-a39d-099c8e1704f3}"/>
</p:tagLst>
</file>

<file path=ppt/tags/tag17.xml><?xml version="1.0" encoding="utf-8"?>
<p:tagLst xmlns:p="http://schemas.openxmlformats.org/presentationml/2006/main">
  <p:tag name="ISPRING_PRESENTATION_TITLE" val="PowerPoint 演示文稿"/>
  <p:tag name="ISPRING_ULTRA_SCORM_COURSE_ID" val="F794246F-A95D-4489-AA10-5871F5D53A1C"/>
  <p:tag name="ISPRING_SCORM_RATE_SLIDES" val="1"/>
  <p:tag name="ISPRINGONLINEFOLDERID" val="0"/>
  <p:tag name="ISPRINGONLINEFOLDERPATH" val="Content List"/>
  <p:tag name="ISPRINGCLOUDFOLDERID" val="0"/>
  <p:tag name="ISPRINGCLOUDFOLDERPATH" val="Repository"/>
  <p:tag name="ISPRING_PLAYERS_CUSTOMIZATION" val="UEsDBBQAAgAIAGFk6kg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YWTqSLORUx7mAwAA3BAAACcAAAB1bml2ZXJzYWwvZmxhc2hfcHVibGlzaGluZ19zZXR0aW5ncy54bWzVWO9u2kgQ/85TrHzqx2LSJpcUGaIoAQWVQAqOrtXpFC3eAe9lvet611D66Z7mHqxPcrNeIFBIa9rjlBOKwLMzv/k/401w/ikRZAqZ5ko2vKNqzSMgI8W4nDS8u7D98swj2lDJqFASGp5UHjlvVoI0Hwmu4yEYg6yaIIzU9dQ0vNiYtO77s9msynWa2VMlcoP4uhqpxE8z0CANZH4q6By/zDwF7S0QSgDgX6LkQqxZqRASOKQbxXIBhDO0XHLrFBVtQXXs+Y5tRKOHSaZyyS6VUBnJJqOG98vZhf0seRzUFU9A2pjoJhIt2dQpY9xaQcWQfwYSA5/EaO7psUdmnJm44b2uvbIwyO5vwxTgzndqYS4VBkGaBX4ChjJqqHt0Cg18MnpJcCQ2lzThUYgnxAag4V2F98Nu56p13+uHreH9dXjTdTbsIRS23od7CIWdsNvah78s/PWH29ag2+m9vQ/7/W7YuX2UwohuBCTwNyMWYGRVnkWwClhg4jwZScoFFulXYdRgsMwFzSYQqjbHLI6p0OCRP1OYvMup4GaO3VDDbngASC90CpEZ2LQ1PJPl4D3COUA0DHO5qomTN6uaOD3bcN132h/d2mllQI2hUYzFg7TCtMBfJy3ZxkpuuGafyUgJtnIIkhGwHk1grSeGD1y2kfPII2NMgkBXLzJOhUe4QdejlbDOR9pwU/Ree52TIBYOCSA3w61QRDHN9EbEV1G3hR81f+8pA/oPFwpHeor1N5ULRuYqJ4I/ADGKYJrzBH/FQNabiYwzlRRU7HdDtOBo3JTDDNh5GUUfUEWSoyQOl1SAcRo+5vwzGcFYZYgLdIqjCOlcO/zqXsAp1foRlC5tfOFapNO7ar1/YR2kbEpltCc41gYkqTkIPp0TqcxSDsMR0VxDkRTGWXFWxrfqj6dB8yQXLs3/djLWoA+YksNo2Scx37WgtNqYTotGtM1VQGMLckyJw8SDCCcLlzmUBYyoJEqKOaERTm9t23rKVa6R4hrYQesft9DJEy6LpwlOQdSYMchKQdaOXr0+Pvn19OxNvep/+evvl98UWuy1W0GtOrfYLp9cnOWkvlqf3xH6xhLdkm2rLLGFyraU7n4xWCyw7REf+Hb17N5ExcJ8joto2LoYXF6TQWt41w2H9TLF0FPYdyaKsZzG9j2yjEz/LsR0tErB26iXqvNybL1+KQPfluEauM17u7Z1S5mAk3riJg/OasETjuX2v+i7p1rg51v2P2m7n3oBdD17oLYDmkUxZvRgVfDsx9ohw/ucIuaeVle2jTta4O+8DduThEueYBzt3l5doZsnxzW89e08qlQQbfM/Es3KP1BLAwQUAAIACABhZOpIFvREU74CAABVCgAAIQAAAHVuaXZlcnNhbC9mbGFzaF9za2luX3NldHRpbmdzLnhtbJVWbW/aMBD+vl+B2HfSvdJJKVJLmVSJrdVa9buTHImFY0f2hY5/P1/iNDYkwDhVwnfP4zvfG43NlsvFh8kkTpVQ+hkQucwNaTrdhGc306RGVHKWKokgcSaVLpmYLj7+bD5x1CDPsdQO9KWcDUuhdzNvPpdQnI9vc5IxQqrKisn9WuVqlrB0m2tVy+xsaMW+Ai243Frk1Y/5cjXqQHCDDwhlENPqmuQySqXBGKCQvq9IzrIES0B0nq6az4Wc3tXp1x/QdtxwbGi3n0jGaBXLIUzy9S3JOF7a28OqzElOExD+ooV++UwyChVsDzq8/P4ryShDVXX1Pz1SaZVTQkPO6SK+c4RimR0/iuqK5CyBHkSOzlbBpad5670Hcl/9uY9pXLUST5TXg4VARU8ELFDXEEfdqbWZQr091mjnAxYbJowF+Koe9GSDfmK16a4JdT3uD7xxmfl3OU0PeVWiLmHZBuwjQ0NPWC7vmmXhuX5XeRFq2Dmld6en7aG/bWKPoZ62hz4LnsGjFPtj/KGpJXVlvmOuoKcrYK0gmT1mztqdOit5WtPwGu/5TtFhSpXBwlA4L7wEqlwcNbo2pOgopliyHc8ZciV/ES7ZPyNUJo4O9K7ZhlsrRo4ChjquCdHuaT9iOob96FIZNmT7s9A/rT1P0G7xmylDZGlR2p8lM504nh0T62QaDTNoT1o46Ae5URdySqa3oF+UEr6XJtoxilQIF4NVO1xj8DjychBHw0mO3SVD2Zd1mYBe2aJx6Jom1LW4gueFsH/4yuENss7oyjJibalY2Psk4+9N6SlcCwDTadE1QHtoLWUtkAvYgXBWT9G8eOxpsbENPtZut7iGDfrj6TQHHekBvJZ0m6JvlYMV4hkGCK82rmFGazm/hpElpnlZMPbdFu6nKNjL3TKj3gv2WKNwvRTcbO3HKbRK+nfyH1BLAwQUAAIACABhZOpIhFv6tL0DAADtDwAAJgAAAHVuaXZlcnNhbC9odG1sX3B1Ymxpc2hpbmdfc2V0dGluZ3MueG1s1Vfvbts2EP/upyA09GOtpH+W1JAdBImCGHXtzFawFsMQ0OLZ4kKRGknZdT/tafZgfZIeRduJ6ySVu6TbYASOjne/u/vdHc+Kjj7mgsxAG65kO9hv7gUEZKoYl9N2cJmcPT8MiLFUMiqUhHYgVUCOOo2oKMeCm2wE1qKqIQgjTauw7SCztmiF4Xw+b3JTaHeqRGkR3zRTlYeFBgPSgg4LQRf4ZRcFmGCJUAMA/3Ill2adRoOQyCO9U6wUQDjDyCV3SVFxbnMRhF5rTNPrqValZCdKKE30dNwOfjo8dp+Vjkc65TlIR4npoNCJbYsyxl0QVIz4JyAZ8GmG0R68CsicM5u1g5d7LxwMqofbMBW4T506mBOFHEi7xM/BUkYt9Y/eoYWP1qwEXsQWkuY8TfCEuPzbwWlyNep1T+Or/iCJR1fnybuej2EHoyR+n+xglHSTXryLfl348w8X8bDX7b+9SgaDXtK9uLFCRjcIicJNxiJkVpU6hTVhkc3KfCwpF9ijX9FowGKXC6qnkKgzjlWcUGEgIH8UMP2lpILbBQ7DHg7DNUBxbApI7dCVrR1YXUJwA+cBMTCs5bonXr9Z98TB4Ubqofd+k9adUUbUWppm2Dwoq0KLwtuildpEyY3U3DMZK8HWCU2QZYG5HGtORUC4xdzS9al1DNgzLpB/Z7vfnEi7lVyaUW02OFzz6Fo57fzWVxbM7z45L7pP9VdVCkYWqiSCXwOximDhyhz/y4DcHg8y0SqvpIIaS4zgDMiMwxzYUR1HH9BFXqIl3haFAOs9/FnyT2QME6URF+gM7xaUc+PxmzsBF9SYG1C6ivGZb/pu/zR+/8wlSNmMynRHcKw25IV9Eny6IFLZlR3SkdLSQFUUxll1Vie35veXwfC8FL7Mj12MW9BPWJKn8bJLYb4ZQW23GZ1Vg+iGq4LGEeRYEo+JByneDFyWUBcwpZIoKRaEpngfGzfWM65KgxI/wB7afH+E3p5wWT1NcdWjR81A14Lc23/x8tXrnw8O37Sa4ee//n7+oNFyU10I6tz5VXVy7yqsZ/XVQvyG0QNrccv2TOncNSrbcnr3ql+upO0rPgrdQrh7t1Qr8MesllF8PDw5J8N4dNlLRq065e0rnCSbZtggE/dbr47N4DJBguNa8I7HWp1bT60/qBXg2zpaQ79LL27t0Voh4N079XcJ3r6C5xwb6H8xSfc19T8fwh8ySA//SPNj9liDBFSnGdboyer67189j0rYf4kD/7R+9dl414nCO98qGyjffEXvNL4AUEsDBBQAAgAIAGFk6kjjgzzrngEAACEGAAAfAAAAdW5pdmVyc2FsL2h0bWxfc2tpbl9zZXR0aW5ncy5qc42Uy27CMBBF93xF5G4rRJ+h3aFCJSQWldpd1YUThhDh2JbtpKSIf2/s8IgfofVs4quTO+OxPLtB1CyUoug52plvs3+z90YDrSlRwrWtkx690DqSJF/CR14AySkgB6mOv57k/ZlojVeYyI4zosY1qd8VcNnxQyxEc782JEKgDIlV4O/vELgNgD8ncNA5WHuoTqeTUilGhymjCqgaUiYKbBh09WpW94wOzCoQf6ArnIJlGpvVR54dH2IdXS5lBce0XrCMDROcbjLBSrrsy7+uOYjmzjctMHqKX2aWHcmlmiso3MSzsY5+kguQEg55H2c6gjDBCZCO78isC6hl7B/Ioatc5upIT250dGmOM/C6NJ7osDHaeHndjHX4nIKtaom7Wx0WQXANwrOa3uuwQMZL/o8L5IJluiMe6vf8hBKGlznNDqlHOoKcLlbb9nXvfFBT/hRZT4g5T2gdepJF4EnSgCYDmrLG0jGtdNIuQmn7Z5YrskBifnEKWdUod47o/WeEsFI4XRfNeGimo245yOYbxJyumoxfbqlOAZUztAb7X1BLAwQUAAIACABhZOpI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BhZOpIsuC9bWQAAABlAAAAHAAAAHVuaXZlcnNhbC9sb2NhbF9zZXR0aW5ncy54bWyzsa/IzVEoSy0qzszPs1Uy1DNQUkjNS85PycxLt1UKDXHTtVBSKC5JzEtJzMnPS7VVystXUrC347LJyU9OzAlOLSkBKixWKMhJrEwtCknNBTJKUv0Sc4Eqn61Y+GzufiV9Oy4AUEsDBBQAAgAIAPeSU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GFk6kiIplZk2QgAAOk9AAApAAAAdW5pdmVyc2FsL3NraW5fY3VzdG9taXphdGlvbl9zZXR0aW5ncy54bWztW81u48gRvucpGgoW2AUC64f6c6BRQJEtmxiZ0oq0PZMgECixbREm2QrZ0owWOuRFcsglyFvkXXLY50h1k7RIWZJJexaLYGmOB8Pq+qqqu366m4XphU+Or6xDRj3nJ4s51DcIY47/GPZ/h1BvQV0aTAISEhZW95R7x7fpF81/oJwG1JBZvm0FtsJHw34NDcUP6nbkrtqFt+ag2UCdJm7gLlJxS4GxS0m9lBQYUxt1pVc9EBHJDciC+Oy41F41M/oSoPkhCZjm2+RrX8pyp4eyM7gKLNsBvrDfbvJnl2jdqU3+oGa91WnhXUOWJKmNlJZaV2u7TueyI9cRrjVbNWk36DakhoTqrVb9sr2rdxotCd6Gl22Q0sSXbdTsNJsNddfADUAjWR6oDWXXkS7rdRm04e6lshsOB51aDdXrdamp7lptaTioIeCWQIYsdfkCSqo0kNo7eSDXuxIaKsPBsLnDKm4rLdRt4HattmsOBlKttl/c/ezSy7Wn5p5OspyvCDzqgqOjPLaqR4Krt1gHATCbxFu5FiPItzzyofLzv//58z/+U4ljUsRvwpGYkqVGRCBzfD+C96riJRkR2tPhn6Yjx/5Qma8Zo/7FgvoMTLrwaeBZbqX/+yhCYvvzIOmGBEVwD9aC7NV1xE9eWKwLohaec6AF9VaWvx3RR3oxtxZPjwFd+3YuM5fbFQlcx38C7tplR8FnFblOyDRGvIx9uMuf/LAVVKWQcPPamD+5kK41J26isSZ+CuD2Kl9fkQPoxgkdJqBynT/noCvrkWQd0JX5cx7jg5as1zr8eR3EyFcG7BJP8sZZdtfakiCrJCqKZ1F0tV4VjadVQB/5Ymdxrzv6GedSqDH+I7ewxp9cID5BrjCXl+JlE/NXDxjj18Na0vNACzg3XVxikhA5GcyU8c1E1j/PRuOr8WygXVX6SpSViKfl941292u91f6hV41xOSUZN/JolJWFhLBWLZ8s3ZyORzMQiEczHX8yK33+d2Ho+NYcaTqu9ON/FBYwmeK7Sp//nQd6O51i3ZwZI03FM82Y6WNTrMsIm1it9D/TNVpaG4IYRRuHfEFsSRCUZycgKHQdWwzwku34a5JDnzq+kTV9NsWGOdUUUxvrlb5Bg2D7ByHZWrMlBM/SCpHthNbcJbZQCyEixnl5Ae3iFIbgD1s6wEk9y/Ev8mifyveafjUzx+ORMcO6mlAqfezbSA0srqm4oKls4CnICCzYrd8Gn4noExKQ7LqFhVxrV9cj+DW5IdfO49KFX/YGayYYXDIhfg4gBA6eQtQZxv14qvI1BIXIQisrDL/QwM4ETdp1OWRrujKG0FTMlHyTi0lkg+MdfwGhQxYsh7wbbBjyFZ4Nxp8gxiE3xwVB44+Qkh8Lgj5jA3IIGzlgunynXck8I3gaJgmS5ODC4vHubpG1WACOr+bGoesQKHyFIU1ENoYXhTUZ+MdbcKQmj05keyQYFlu8PTobAqYENmxzOXRBGVKwyqPrx1vtz7OhrI2wOoNwU8f3M1NUSa7Us7bIpwxZ9sbyFwTNycJaQyZsYcx2bDHGPS9M+Nva+QlZLK4/38WlS1fxp+/eYFKm4B2xDI7IoAyOKSv2mna+bPEM3mgIj/WTVuRZgDebYChYl6fa+Nu4KHS8tRtV6W/hqGfjijrrVTvev1753fYLGGNEJXigQUUbOLQQCMNOzLcc2DzdQkBNH4K6SVTPoeDze2ghAfo4lqFT9A4xd7ByGUPuYEWLibjHA0Mz4bB1T+b89pEDLHI18tpxf/M7okvgGv6cqnPyQOG85BJrEx1kYO8S7s/j5dRRKbO1mJo5AsN1kPkYBRVIdR2P36Hyib29wclSRLtBZj73dO3aIrtd50nsCLDOa4+8PIc9BNQTVNcKk7iONqU/vdOQaIrTSO+k2AHiOUFz+yqVn+/ymIHlqXI9U2RdwfxGwfPZzY+D7OBrMjKN2UgecAmQJp7FFkvYhR/4PS+/rOhGoOKhDPLiyRvEChbL//79X/nFHNgTUVFM/WNROZD8vGriZ3l/0Skj4V9zyDHlQRYqXnIC4wtVAs1/vzI1CNBvcmWxom3Jox7/xJVLNaRA7EbZNGXl+gayxBBJQdcBnAULCrmRpx+h8ImzfqV/YwVPUDhNSt2igsTK89hkhW3YX3HXzHV8UhD+7p2IT97UJjNZVcXdH3LUdRZP0fZrwwUm/syHXPpYRJ5yLetQnQ9EEtthxWWKzS2pWlASovd9Qdgc3eueCfsPKq4FNZxlvs/4LKDuhH/ZevkpFxj4hzgI4z4L+JU+eUtzhEv6JfZd/8FyQ2BLkw5ZJ2DDhB8WY5FZ2iH3lOeOnZYbUw4Z76gL+4ISTSfNnx04hCnKQHz6TRnzTHphOVyz4qGU/BT1EKCTr+wlIEU9BBh8VxnDze4l6nAoDU0+yA2sIE3P4z3gIb6oUzFP8pbl4RaM+IfZMLVQMSHL6VGb9MXuaDoeiROa09IGV09Y3POfDzA3HDPfGoysQt53yND38Vs9H8A95jCXnI5uMQ3IwfSs+OuxDIidcSwFovbB4VJEVMS2K/KhAhcRa7HklT6soFjGhwpXGzVlTuFWST3j5awQ0hPlXFTzFE7M4jzQ51W8GIRGyX4e1Ku+WKde9ZyDerHY0/7z196cBBhCwCFJaGZpae5l8iXsThxIE5bYsSdG0wLYEmT7cEVKdKUImbASp6okqKKX9DgcLZnjkg1xY54UIbU256ffCyHJzoe2zEbkgaXLSEw5mgMpthdJEFe6fSgelMDUwEmYuJEdxUUjxbYdZs1DMfsjpSrZe/ZZfWQ3Soo0j/ZMfabswO3VI7qA99Ty96rpbRZK1JHGao5uK/p+QVfbH8qma9l0LZuuZdO1bLqWTdey6Vo2Xcuma9l0LZuuZdO1bLqWTdey6Vo2Xcuma9l0LZuuZdO1bLqWTddft+m6F52z55pSkKfpmjI9V891z1+g5boH/VY7ruKyWbZcf9WW6+uqfnsd1xhUtlx/4ZbrmaT7f+65HtIACvJO/m/u/wFQSwMEFAACAAgAYmTqSO+PBMGnGAAAi0MAABcAAAB1bml2ZXJzYWwvdW5pdmVyc2FsLnBuZ+18C1RT19YuHnvE66lwentaqwbSXttaHy0ipohAose2VKtSq5Aihl0P1agIUcIz5EFrb+0DiFURBSX1WqQlkC1FEnkk0VKJEGJUDBsIEG1IImxCTEIeOzvJ/hM89XnOuOfef/xj/P+9MAYjydrrm48155pz7qzM/fWHm+Jmz5o3KyAgYPa699/5KCDgj0BAwHTazBm+kc6vaw75XqbRP4r7a4DgGm7E9+EZ6pqNawIC6rl/cu/4o+/zf9v/fhI9ICCozf8/TUb78dOAgLUvr3tnzda8FOMghX/OkSAzS14HCsNW3/368xfN7+g3vBq6Z/cL8Npv3nyj/t03Sl5cfGzrrc9/+v4vZ19g7r4SuvuNvzbuCe7v39b9l43PV2zrEzRGYHmK0kaovGlh7i59MwlwLiuwSxxtKxqgy2BuztCBxhEVGRC7RslShq0qjDXSbyBh+QH+v4zzwlsDCXRg0N7udNEwO00XPd0/vp+WSaVQuGCYeOIjZPXk1PH48TpIC6eB4kTi5EBh9/C4q8Sd9Ixq/jT/55UbxwUm5y9zJB9Knnt4fXT25OSYl7RL/K+X5r4ETM6+dsk5a5LTjHby5OyIZZI/+N+c+sz8gu/ldkkY2/wt2SfATVWuxHp6ybrO5MORr9DWZke8PokovKfE3EoyKLb3n+5494hX2jo7f0GN+kb4JJkvfNew1oiG929WyOdvHiwpmST68vs3t2ZHr7qPf3ndFpXx7n1xPn91Y4LobCrTb6+ZR1Yk/G8Bvxy0F9OY2lHEwJMeD6MVILoyEMB++VPYQL4CNgI8qYC7uUMGKhswnLpHS0Y1YAZjexXKvFm19QHtU/0NSmKBTZArhkdPm5gGSoZGwjI8B3LLkeZcKTqYm2JloJABVHPry7gc/UmqALgG0PbGshvZ2ABdOejjNDhxcb0D+eGDn5pDQiYXePXKKlwK/USXmSDr2FlcnzbWCpkJeCmxvS5ZJNDYJ7rjpeZmpn2PtxxUArTFmspE2IFk6xqo5MjYDJakzr2t6gPwAbGLmsyZlAUwlWg9GQ2yxG6WhBh4ayxFBqXDSefRGxGHrjNZXsYWxH5hmzReTR0emli5LvvhGnmElbbmGT0s+CQfNlzUy4MLmBSg24XURca+RTJUvjrJ5NK6cRHh88S2PcKQ+C223ooU3ulUJkV5lcIznZMlvDp3ktSmTGlsiTbNfmtLPEXa+mXv6AE4bejIp5P2WtnhEbbLPZxfF8s1IC+wIsyQdzKMNEsLu5Ia4bg/D/hkogkeWR/CJ0TPRLd/cRGU6cnZSmnb5X22V8XYTvihMo2p6JGdCF04Mv7Qk7Z0vpId22b7emHlxdANVsi3COzoC4Jwgk6u1pCxbdgKSaKF9bMNVXkdfa5VfFlCj+z4W02jOVlFoN+f79yyyGbtO3SLsHWc85c1QvwmekDdl9CY3aiG8NTo27uUsY4BG7wEIfa5PHsxdCnJtJHLr+W+Scn8v/fO/6qA6zaxiWUaVWu8dtUHYeIsmwnzmi5dHnbksLkGB4P8yEQ8ZsaTwVZLp8oXkXIMhCMlW9k0gyOPDeY+5ENBulauk9FcKWBGnGwy3vy5uQi8ufPvjnPwLS0/a+59D7v2vdy5mPLeffIRd5dL1pd9dz8QPfskZOKuY9DEdkzufddREnI0kjm6hdfs8oW+/Ybn6L+TYPDbIZBlTKPlndAZlGfWr1qP2QAs23aDy54Y9Zm/iuQ6S2q2XiXe3wZzs2KvOssXGDSeQQ0leHVUkG7mMak+YiL0vaiPdNAR6fq4N6QyC7oYS+GM03ktMPbxVakBGYOY6mqSZyQaFEc9RiethKTOfLkz/O6OmOl2OeC12JxLQqpsnqzui80h1GrTY7NJuct5SHMYIPUkHYuapfvqmJ10djlPLBo6Lpz+keRNvHSII34zsBrHduDDODweemUOsJRUOXHR1hWh3I7hZ6mpreNyqdZhGSM/IHs3AqBPdAC0eYcyTymm7Sk+gzhxcWSkVnyMlsyl6GSKNYtk1bgEepHizCIODwTwYTxzuS7VklqnLJPG39Ru83okZdI2h2Xlo5Kmc/Qw+wvF5hUaoWduLeK0nZ1lSeKj+OTDbSMM4d6gWgS1eZF6q7W2niDn1leyKmjJYVR47mc3teX3zfkcZPtemyZkP7s6qArp6rZ19RgbPizDfSVcsDnoB7XI8NWFdoiJGbkvXC2zZidEXdejGbyECrwvGH3AXYs4IrGUXFLOJx4eTo1pz3ROOtX+GZTqEjBqXwbvRvM20n9/Wb5mtyevsM4YkUzf3gnpCi+wi9YcT+1mZ3XKNCuW6VDD9ZY344b2HD4SqrMUpLLwCTqHbN5uESZbW/q7y20KAehjHfVZQNCatDf6sa8Kcd9kbui8IZz3gdUXe+v9YtHkIl1qInLAkg1rxwNr3PNEPICBS9aOuloknfUE6SFL+iK8iIU+8K/TqyT66ye1u71vFOLWdzP0o4xdad4YiDCzyrisgqtwAMoeOWBlQT4H+RsZWdpD6BXcyWa1epa1EIdyijrBRtcJtUMuM6Seoz63nkZGcpdLy3qu9o/M+PhRDpcaZvQa7zVwzsE5K/pLTiVJMEZyyfdRVwXUbn2qiGQiJLfdZfDcvWm7O8uguxU6qP7LvgR2lwe2aNOlevdL6GeJjL90SquRXHqHVI7E/uwJ3RA5+/zvu2pVNrN0Yvcx5c2hoPNq6jFaxGSQPrWmzJzAcCdPH9vYlrbr37W7/wmEMVJVJkjJ15VGS49m/WopiJFCLQ9zhMAXtgrIGrc+EuS9EIjb8kS4+k8em3+5xQclDNscjnkOWYq2SAtssNQLk6X3/iQNiNFbCqKk1daCaKms+hGF5wBM82jHQl4r47evFxYe7DSZ3Smmmodhlmiv55amzt6/FBEPPZQgK79nyfYvH59Z892MlecED/LlGf683YWpo49O+Ox1z71gbFkg2UM39DY/IsTe79dFXWPByZrfviciHfHHsYEo4eOUjphtvUVg2U/8BwXA3ZoZ5Z8yY9/WwjufYDIX4CqcjJNPMGiHUiMkKeemyE6RnSI7SbbgsNmWikd7G0fTCzBLGGZ5needqNbkqb3mo8Gsu2t1MO0ID56Od16yySNZEhSxLo0nIsPz8bmoVzrxgTQrHXPFvftIMZcwe0WHk7HPl0N5zl8XCrAh9wjPuwexi5cGdtcRtg2ZDpf/PGqL7LiczaqsIALepHGbsmGfhhp9MYOkWYR3DDwtY/ROpqea46rmg0zdEkg6BP/Y6wlRl5Qhz97QIKc1TaFvQQ3robyTUqVMl/rzKN2QajEiQvdK2IaGZ4mJJKqEjeb3qC3ZiNDWWAuFIRLkACQbYpivzAGJaJ8yhbQLOyDiqtmtoi3/QJMiEJ7LRzfXH02Pk12YoVjKUUC63Sczr3fdsZSSU5q8OCR1ukXHpLC9S/FSD25RoJIwy7C61XNjBmxO8pbzOMU/LErmVDJ30dgSJmar7+EVdDgAU0tIklXHZLKLmF0MliSenY5EQbBFt7c3VvS0nUOHqZKMuCvrhJWvNdeGR8gBOk7R89JJ7c6SUjh160FjStA5WCs48zYgaIfc/SLSt4S4WzZDx+YsTHiBLd2HRfZKWj1M2IbYPkVgBuYx5LdkPVJaq1YfLQJl9pwSUAV3+1J8adQ2AQRSj+u/Lwc1Jcdglt0SN3u4YRMUsQ26nlQMqqEqI696L9qYYGpg5aP1EGx1JMCsoU2UB3nor2TC9Ve1cH1spxZOlLwZpyJcEjia1pUIkK4+3A6rQ+Us147ZDb9kYDFw+FEjug+Q7GGKR5SOHPgp1zXW4QD6vQEvm49GC4eE+IU+7S9ne4icZ9YE1SCZwnbFTk+aJ+1DBT7qsLJcUcY3Z3s+Pmgb68XthSApO2PMFR6IZNfy8C2l3CTleUUZhBoMfLY+jR0Lw3LRTvU0p/HmI4ktYfrG5ZJQ9cEiEFl6y8j9w9V66zlqTo7SuZ0md2iCTkVt0t9t6pTVha+Q3TCaytyMxKgsARhGGrcbpAKZAYZS6e9QuEpuBS81YTa46FC3Oy/qQgbmuFpPAHg0jYQo/dJG7WezaP/I0p8ydWbVU8JUmG3Ls5+y2C6meMPTSz4XCPsHftwOyW9NkZ0iO0X2n5DtNJdqXfV4tN7Ci5b1PHItFhk+qnt/Ou6Dx7+P8GVNWeeZGSuPP14CpzDN7yrZ//Og/Ikq+pzEUgpu96VU/OK4+bfNxzVqJJb4H3EDsMijAjwvBC5M5z/gvWmRrInmq61xtxaSkI5o7Icq6JGLk8tBNk6NTI38iyO+mkjjbI8UVBaMN/Gplfn6/j+Fte43vBnpOKlk6kd/qq5sZjhaNCyj3ajOHbLc6wRRtqTEqLVCFd4BxFBw6ml6oozB5lCAx/EisNmW0t6+sDLvN8b5Lsc6JLOkPrjBvWqc+sYgkXgIKgPYiEvHMjEN0abWibzEh1/B+9PneC5TMc0yUs2TWFugivZ25rl9xNc5g8IQIv3q9rYx79wqhB0pThez0Xr6n1NMDSkp6aT45j1MhbKhsq/lvR6jls4cYg/YzJZ6NRYrBFC7mZv5yN7yVyNrOPq0ksMOy9gNpj6N+BbHfUmCW2rtu4DYcdEi5TcUmvxypMbuPwoonkYAUkClLAYda4BMR7VUXwXIYp9iqheT4nwlXwkTG01TfrdCI5QcZ+YX/wibkTQvUS6rU5bx0orBqNt6OZzW5UgCtGe3P9jr+9ffL9sJsiu4+Q7le3Wdl7OKj0W9r0frzMsDB4yry9dSfSorHB0iMLNVoSw7qLfb0ooUFpbVWtfzUjm3w5E8uAJnWN3s+W4mwk67V9cO+aSw0I0kje8+f+8Tyt4yZ8/+2rG8NVEXsZ7+Q9e0iMAeZj6t+HTa8ECimKihovBeD5EUv62OKw071IPbCEWkQldbWG6XWyX7mBcG8MJMsaMPI1i17/5EuKUdwi2ApN9wwnRaPnaxx0W2Oc7eFRIyBRadOw9xGbnLrl7OQrugdNiBFPXgWGTV/uYw/FGAyr5m1EJQKTZ/WC2qU4qwfnzZI1/u+4s2TwkIA3zlKxGHruwU183bDC1rrlxTrtvfPGPAww3rlaR7ZhYyo+RrIkgyrw3ZoCLUDq2QCJQNQws10nmANTU9UMUccFnHZdBSaQ/hGQPvQLQ9Q9rudtnXGs9+/LgVWjRmQuAVXKjjZ1wkJEczC7vuhB/qOHZ22B73Yu1lgkaIHZgR9aXAoSbSs1GXOw82tI5LvzSafOUrV0rssWvrLNp90h4m5rt52OgzPuyaZ4Vs4Y6DGUFXUK71R/Ljvh06TLpYlfqEwxeB/eT/85HQLCYFu4KxIsUpXPYTFj9mzkYBq3RE5wZR2Fz78LTlNV8yPb1cMrSiNgOgMVnMJzaxI1oyJGGhjI8pykzKAngjqKxk2ftgqLq6ktHJfTXv1yfmB7u6oBHdnJS8Oy4d4aLepLEJcinS2riGh8ctx3xJPWfcbDtJrWxqzoZ7bKA8p0h1lvzEZoj23fQcmK42E1ja+ZqL7JZQ8RNO0SSDDL5YNeqPC+wo/wFfMcjNe8rTG13BaQmgsn7yfMgbnK67W07TlNQzJmqeClcIXtHJ6ytvG7VTRUMTrrE+Kk8cClhPnmdceDq2rcp5nJXCWcOaGpka+Q8b0Tk7D3jaSO6205ybN+H/P84bpwBTgCnAFGAKMAWYAkwBpgBTgCnAFGAKMAWYAkwBpgBTgCnAFGAKMAWYAvy/CtAg13LHu5YcmdBb3tv6YBRw/zYHlGAek+Zk0qsjmFx9OPJ//X6ueSkEcP4yR5DCsqmi6d++SqFovmidrVKc+Bd7GwNuP3v/sDKA+skks4CV0//l9sjL0V5UiqGTVwtFx//9BB/ItGkeIPUYaYCnj+fpUx0iue/wAbQRaGFYOhbio5BsHVQGUNliFW+yRfT29vECpscFSdm2IYdEhIvBJyA2PUTx3O8svXZHIoO4HLdWdwn5UQ62uKwxP8Yzf3seqhEZPW4l5laVSSaqIsVef9cpyIZFbLg/juS6ESk+bc33IgaNU+PdwnPdotDUXnqHLF0jLMW6erQSREEbsgltrgKPgdGt+U70G30DtwBDNRpvFP5WsqcoX5kR6GMfmu2IlRAzlAyKBRZ4Y4L/R1wt3vkZ/mLohRqRabA5G94Iyu+8DfDWAq4zeNcZGHBwtTEWDoqjWDlWHnKSl59aqPiM7ml439+lxdDurzSVSfWoXtujtpjeDSpHhDaLnbVENSlBFldOSmO73S2naBqJJlk3oDzhGMvxr9HmLI02jcCMeauGpPwps7bzuaUcRTif0ZUYlKtadlyZNRCUgtSP67Tm2xaOw3j4pNLVdZkADAUfi7pgIPGZUYFWm3JfsQg+gDh2xD6/StZlbNjKuRfIOY/bX1bhLTnlirIoz6eMh5Zx9DYHsl0Lq81FCD22JcTPfGs79HwdJxZNkd3EmYTT+zfGWG3Go9gGOzaW+UMX4DibJ2mtLC2fPjKPRP91O3cdbFobVIFS6/WmFo4w0hMSZaMPyxFHFmNg3g4RWMAXhyhPkGQNar8/hX5htk2re6WWoU4kNuxHu9rWB7HhvtJTgE2ZUQyiryz3KXFiTyw7Cd/AcK/IGJrIHV5DkomJGS5X6Ds2T16QyuDvn877uAgM3j17h0ottGuhxKAMJKcNVvNdVMcyGTSqXaiFxXxipN+P2/7GZK1Om8kfEg5L17O7UzPzFLzGJE9t/LUlnKxLOfeGvF2Qzx1v/GEPGgGILGYYUMfDhno93CPb1sxD+j0h+deVB0Du/X6h1sbQfmezKUVjf9lnmYPNZWbCIZUt4m+OzOvJ2JmzO0nfHAhFpPSSwzBvo7fh4+lpJRWI8jWZmXAYDH+bQ1mgs7Ms2n1xClyMyNSAXy06J11QzSxxF+STgG/v9xXV7fTJG/Vp3Wb4dZSjK0giZXxCc+W1Zls4sBtydc9LhtSZ97bT5NQKAUTDDiannaBw1d6G5LV7JESO8UuF25AiJp722TdVsMaRIjmeEcD+UOXQWiCOByKHtd77ZT7R0aSkeOy+/TOfpgSXACLWBkm8hI0e+MjWNGmiF7VL9ueoHKmdr9jODaFDjpQCm4psatWPpzBGqiJZraN0/0aOWdpOvj1WY5KRnAdJF60hXtfh5kpVOcuYBrSwNxC12aWgXGQAk4hoNhbOV/rbue+dfwn4rIEvwUNflXv0NK9+PoiJNagYxkcf9u04XQMgMlW0pUtYaPNWVoY/2By64px1imLzXOwP5n8QdJ5PwqykMHwD+cHVfqdfMb5aRAOwQyyh/3f3o6zCSB8PMnL2mRoRTQYZOYX8LQ8A267uIMT1+H/xNervNFAFkpyXW1pNLFOL6yee6ydY9tKOHYkskl6ZT0nnfLGaDehMVkhlIGFIy1CkRujxfPSAVLO1jsaCR6kcOxUM7HH3HY1ErsYRMz0nmPsk8bb6QihBw/UJkYhYAatjUVyfOzhdl9rDKVwin/a2phI7U7eUMw57UxN58/2G3xEuGR+OSNZYKx3HDqa9hq8wbWEtvZ3tswOxJRvFD/YfJwX6Ya8ImE01rgN/fLgR5itJmNvGff7H93quxbt/jd/uMeMxs4rk1ZIsJxD/0TyMD7usyAyokwDjcb7FrKX+LMjcOuh96XNmPvps71INFQ0//sCqULE7eI9OmTfI5SPgKkyhcSsamfmYHfCoALFLB3h1mQPaG+TZJQN1LnYT3udcUVv/rkL+bi3c9qEnX8h2VXNcLmmNJCSRhHTES/bUyqF0vPVOMMc5KuO4ZZqJlaHBqt6rgzWmMnQzi1S59oHvwf6W8/F5CVsIPVUeLXs4jv0DE8eV7N03nKFyyD0/SvDKM64Bf6oI/tac3eZknKyp/64lQRPmOOtixxx6RI1RWdCwX41slIf63scM/T4xFcVfX1Xmxj2yhHj37UA5drvHpx0gCb+lk6MiA2c/HGvKV1IOhnK5v7N3OmWkFHa8pNRC/13pJpPZZsyboY4akDf8NtnjEbwRPZBt8Xf4kn0ZVwoEFcT0e70mzLtx7YJctImHNllQHZvpgQESbLzKPc07+3eF5CwuSJNF9F67k8J7wfGt1Pkt2VSgQTu/azzCVTh+Ir54D5O4dWEA9lXJKGpdMyzr4lJYmybdccSXNumkg0bcuCHpAOAZJYMcOwy6O8FjqbDlOy5z2BWO9DJ5o6mTWb0M9k3PElDPn25bpPxGHk7geNO8cA8Cs/M8xRpnMcwJidbsypssCRYvLAbLfuvmeSdUqAbz8pNFGYOvAWU0/pA/YQa8PPefFQp5Mv/TCCz3H+Rw6vVcKJfp02aJZuZkgbEnM5clw3yrcpz2zGRdsKKpRaJdbBm7jxa9N17XZ3OWe3wpP/73R0lsHK/lR7ZDY345/P3biZLnJy80+p9F4cEEAm/w63hZSFLAOM0/vO7dTe8I/vrJ5/8GUEsDBBQAAgAIAGJk6kgrC8BtSgAAAGsAAAAbAAAAdW5pdmVyc2FsL3VuaXZlcnNhbC5wbmcueG1ss7GvyM1RKEstKs7Mz7NVMtQzULK34+WyKShKLctMLVeoAIoZ6RlAgJJCJSq3PDOlJAMoZGBujBDMSM1MzyixVbIwMIUL6gPNBABQSwECAAAUAAIACABhZOpIDmokTmIEAAAFEQAAHQAAAAAAAAABAAAAAAAAAAAAdW5pdmVyc2FsL2NvbW1vbl9tZXNzYWdlcy5sbmdQSwECAAAUAAIACABhZOpIs5FTHuYDAADcEAAAJwAAAAAAAAABAAAAAACdBAAAdW5pdmVyc2FsL2ZsYXNoX3B1Ymxpc2hpbmdfc2V0dGluZ3MueG1sUEsBAgAAFAACAAgAYWTqSBb0RFO+AgAAVQoAACEAAAAAAAAAAQAAAAAAyAgAAHVuaXZlcnNhbC9mbGFzaF9za2luX3NldHRpbmdzLnhtbFBLAQIAABQAAgAIAGFk6kiEW/q0vQMAAO0PAAAmAAAAAAAAAAEAAAAAAMULAAB1bml2ZXJzYWwvaHRtbF9wdWJsaXNoaW5nX3NldHRpbmdzLnhtbFBLAQIAABQAAgAIAGFk6kjjgzzrngEAACEGAAAfAAAAAAAAAAEAAAAAAMYPAAB1bml2ZXJzYWwvaHRtbF9za2luX3NldHRpbmdzLmpzUEsBAgAAFAACAAgAYWTqSD08L9HBAAAA5QEAABoAAAAAAAAAAQAAAAAAoREAAHVuaXZlcnNhbC9pMThuX3ByZXNldHMueG1sUEsBAgAAFAACAAgAYWTqSLLgvW1kAAAAZQAAABwAAAAAAAAAAQAAAAAAmhIAAHVuaXZlcnNhbC9sb2NhbF9zZXR0aW5ncy54bWxQSwECAAAUAAIACAD3klNHI7RO+/sCAACwCAAAFAAAAAAAAAABAAAAAAA4EwAAdW5pdmVyc2FsL3BsYXllci54bWxQSwECAAAUAAIACABhZOpIiKZWZNkIAADpPQAAKQAAAAAAAAABAAAAAABlFgAAdW5pdmVyc2FsL3NraW5fY3VzdG9taXphdGlvbl9zZXR0aW5ncy54bWxQSwECAAAUAAIACABiZOpI748EwacYAACLQwAAFwAAAAAAAAAAAAAAAACFHwAAdW5pdmVyc2FsL3VuaXZlcnNhbC5wbmdQSwECAAAUAAIACABiZOpIKwvAbUoAAABrAAAAGwAAAAAAAAABAAAAAABhOAAAdW5pdmVyc2FsL3VuaXZlcnNhbC5wbmcueG1sUEsFBgAAAAALAAsASQMAAOQ4A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p="http://schemas.openxmlformats.org/presentationml/2006/main">
  <p:tag name="KSO_WM_UNIT_TABLE_BEAUTIFY" val="smartTable{3c3d5425-6a5e-472f-8456-a375beee3d53}"/>
</p:tagLst>
</file>

<file path=ppt/tags/tag3.xml><?xml version="1.0" encoding="utf-8"?>
<p:tagLst xmlns:p="http://schemas.openxmlformats.org/presentationml/2006/main">
  <p:tag name="KSO_WM_TAG_VERSION" val="1.0"/>
  <p:tag name="KSO_WM_BEAUTIFY_FLAG" val="#wm#"/>
  <p:tag name="KSO_WM_UNIT_TYPE" val="i"/>
  <p:tag name="KSO_WM_UNIT_ID" val="diagram791_3*i*1"/>
  <p:tag name="KSO_WM_TEMPLATE_CATEGORY" val="diagram"/>
  <p:tag name="KSO_WM_TEMPLATE_INDEX" val="791"/>
  <p:tag name="KSO_WM_UNIT_INDEX" val="1"/>
</p:tagLst>
</file>

<file path=ppt/tags/tag4.xml><?xml version="1.0" encoding="utf-8"?>
<p:tagLst xmlns:p="http://schemas.openxmlformats.org/presentationml/2006/main">
  <p:tag name="KSO_WM_TAG_VERSION" val="1.0"/>
  <p:tag name="KSO_WM_BEAUTIFY_FLAG" val="#wm#"/>
  <p:tag name="KSO_WM_TEMPLATE_CATEGORY" val="diagram"/>
  <p:tag name="KSO_WM_TEMPLATE_INDEX" val="791"/>
  <p:tag name="KSO_WM_UNIT_TYPE" val="m_i"/>
  <p:tag name="KSO_WM_UNIT_INDEX" val="1_1"/>
  <p:tag name="KSO_WM_UNIT_ID" val="diagram791_3*m_i*1_1"/>
  <p:tag name="KSO_WM_UNIT_CLEAR" val="1"/>
  <p:tag name="KSO_WM_UNIT_LAYERLEVEL" val="1_1"/>
  <p:tag name="KSO_WM_DIAGRAM_GROUP_CODE" val="m1-1"/>
  <p:tag name="KSO_WM_UNIT_FILL_FORE_SCHEMECOLOR_INDEX" val="7"/>
  <p:tag name="KSO_WM_UNIT_FILL_TYPE" val="1"/>
</p:tagLst>
</file>

<file path=ppt/tags/tag5.xml><?xml version="1.0" encoding="utf-8"?>
<p:tagLst xmlns:p="http://schemas.openxmlformats.org/presentationml/2006/main">
  <p:tag name="KSO_WM_TAG_VERSION" val="1.0"/>
  <p:tag name="KSO_WM_BEAUTIFY_FLAG" val="#wm#"/>
  <p:tag name="KSO_WM_TEMPLATE_CATEGORY" val="diagram"/>
  <p:tag name="KSO_WM_TEMPLATE_INDEX" val="791"/>
  <p:tag name="KSO_WM_UNIT_TYPE" val="m_i"/>
  <p:tag name="KSO_WM_UNIT_INDEX" val="1_2"/>
  <p:tag name="KSO_WM_UNIT_ID" val="diagram791_3*m_i*1_2"/>
  <p:tag name="KSO_WM_UNIT_CLEAR" val="1"/>
  <p:tag name="KSO_WM_UNIT_LAYERLEVEL" val="1_1"/>
  <p:tag name="KSO_WM_DIAGRAM_GROUP_CODE" val="m1-1"/>
  <p:tag name="KSO_WM_UNIT_TEXT_FILL_FORE_SCHEMECOLOR_INDEX" val="7"/>
  <p:tag name="KSO_WM_UNIT_TEXT_FILL_TYPE" val="1"/>
</p:tagLst>
</file>

<file path=ppt/tags/tag6.xml><?xml version="1.0" encoding="utf-8"?>
<p:tagLst xmlns:p="http://schemas.openxmlformats.org/presentationml/2006/main">
  <p:tag name="KSO_WM_TAG_VERSION" val="1.0"/>
  <p:tag name="KSO_WM_BEAUTIFY_FLAG" val="#wm#"/>
  <p:tag name="KSO_WM_UNIT_TYPE" val="i"/>
  <p:tag name="KSO_WM_UNIT_ID" val="diagram791_3*i*6"/>
  <p:tag name="KSO_WM_TEMPLATE_CATEGORY" val="diagram"/>
  <p:tag name="KSO_WM_TEMPLATE_INDEX" val="791"/>
  <p:tag name="KSO_WM_UNIT_INDEX" val="6"/>
</p:tagLst>
</file>

<file path=ppt/tags/tag7.xml><?xml version="1.0" encoding="utf-8"?>
<p:tagLst xmlns:p="http://schemas.openxmlformats.org/presentationml/2006/main">
  <p:tag name="KSO_WM_TAG_VERSION" val="1.0"/>
  <p:tag name="KSO_WM_BEAUTIFY_FLAG" val="#wm#"/>
  <p:tag name="KSO_WM_TEMPLATE_CATEGORY" val="diagram"/>
  <p:tag name="KSO_WM_TEMPLATE_INDEX" val="791"/>
  <p:tag name="KSO_WM_UNIT_TYPE" val="m_i"/>
  <p:tag name="KSO_WM_UNIT_INDEX" val="1_3"/>
  <p:tag name="KSO_WM_UNIT_ID" val="diagram791_3*m_i*1_3"/>
  <p:tag name="KSO_WM_UNIT_CLEAR" val="1"/>
  <p:tag name="KSO_WM_UNIT_LAYERLEVEL" val="1_1"/>
  <p:tag name="KSO_WM_DIAGRAM_GROUP_CODE" val="m1-1"/>
  <p:tag name="KSO_WM_UNIT_FILL_FORE_SCHEMECOLOR_INDEX" val="5"/>
  <p:tag name="KSO_WM_UNI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791"/>
  <p:tag name="KSO_WM_UNIT_TYPE" val="m_i"/>
  <p:tag name="KSO_WM_UNIT_INDEX" val="1_4"/>
  <p:tag name="KSO_WM_UNIT_ID" val="diagram791_3*m_i*1_4"/>
  <p:tag name="KSO_WM_UNIT_CLEAR" val="1"/>
  <p:tag name="KSO_WM_UNIT_LAYERLEVEL" val="1_1"/>
  <p:tag name="KSO_WM_DIAGRAM_GROUP_CODE" val="m1-1"/>
  <p:tag name="KSO_WM_UNIT_TEXT_FILL_FORE_SCHEMECOLOR_INDEX" val="5"/>
  <p:tag name="KSO_WM_UNIT_TEXT_FILL_TYPE" val="1"/>
</p:tagLst>
</file>

<file path=ppt/tags/tag9.xml><?xml version="1.0" encoding="utf-8"?>
<p:tagLst xmlns:p="http://schemas.openxmlformats.org/presentationml/2006/main">
  <p:tag name="KSO_WM_TAG_VERSION" val="1.0"/>
  <p:tag name="KSO_WM_BEAUTIFY_FLAG" val="#wm#"/>
  <p:tag name="KSO_WM_UNIT_TYPE" val="i"/>
  <p:tag name="KSO_WM_UNIT_ID" val="diagram791_3*i*11"/>
  <p:tag name="KSO_WM_TEMPLATE_CATEGORY" val="diagram"/>
  <p:tag name="KSO_WM_TEMPLATE_INDEX" val="791"/>
  <p:tag name="KSO_WM_UNIT_INDEX" val="11"/>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4546A"/>
      </a:dk2>
      <a:lt2>
        <a:srgbClr val="E7E6E6"/>
      </a:lt2>
      <a:accent1>
        <a:srgbClr val="009900"/>
      </a:accent1>
      <a:accent2>
        <a:srgbClr val="7BC043"/>
      </a:accent2>
      <a:accent3>
        <a:srgbClr val="009900"/>
      </a:accent3>
      <a:accent4>
        <a:srgbClr val="7BC043"/>
      </a:accent4>
      <a:accent5>
        <a:srgbClr val="009900"/>
      </a:accent5>
      <a:accent6>
        <a:srgbClr val="7BC043"/>
      </a:accent6>
      <a:hlink>
        <a:srgbClr val="0563C1"/>
      </a:hlink>
      <a:folHlink>
        <a:srgbClr val="954F72"/>
      </a:folHlink>
    </a:clrScheme>
    <a:fontScheme name="模板">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5393</Words>
  <Application>WPS 演示</Application>
  <PresentationFormat>自定义</PresentationFormat>
  <Paragraphs>679</Paragraphs>
  <Slides>68</Slides>
  <Notes>6</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68</vt:i4>
      </vt:variant>
    </vt:vector>
  </HeadingPairs>
  <TitlesOfParts>
    <vt:vector size="83" baseType="lpstr">
      <vt:lpstr>Arial</vt:lpstr>
      <vt:lpstr>宋体</vt:lpstr>
      <vt:lpstr>Wingdings</vt:lpstr>
      <vt:lpstr>Times New Roman</vt:lpstr>
      <vt:lpstr>华文细黑</vt:lpstr>
      <vt:lpstr>黑体</vt:lpstr>
      <vt:lpstr>Wingdings</vt:lpstr>
      <vt:lpstr>微软雅黑</vt:lpstr>
      <vt:lpstr>Arial Unicode MS</vt:lpstr>
      <vt:lpstr>Calibri</vt:lpstr>
      <vt:lpstr>华文楷体</vt:lpstr>
      <vt:lpstr>楷体</vt:lpstr>
      <vt:lpstr>Symbol</vt:lpstr>
      <vt:lpstr>Office 主题​​</vt:lpstr>
      <vt:lpstr>默认设计模板</vt:lpstr>
      <vt:lpstr>第二篇 </vt:lpstr>
      <vt:lpstr>Psychology</vt:lpstr>
      <vt:lpstr>PowerPoint 演示文稿</vt:lpstr>
      <vt:lpstr>引导案例</vt:lpstr>
      <vt:lpstr>思考</vt:lpstr>
      <vt:lpstr>PowerPoint 演示文稿</vt:lpstr>
      <vt:lpstr>PowerPoint 演示文稿</vt:lpstr>
      <vt:lpstr>认知心理学的基本观点</vt:lpstr>
      <vt:lpstr>“认知吝啬鬼” 决策特点</vt:lpstr>
      <vt:lpstr>PowerPoint 演示文稿</vt:lpstr>
      <vt:lpstr>信息判断的双加工系统</vt:lpstr>
      <vt:lpstr>快系统与慢系统</vt:lpstr>
      <vt:lpstr>PowerPoint 演示文稿</vt:lpstr>
      <vt:lpstr>总结：</vt:lpstr>
      <vt:lpstr>PowerPoint 演示文稿</vt:lpstr>
      <vt:lpstr>启发式判断（启发法）</vt:lpstr>
      <vt:lpstr>常见启发法类型</vt:lpstr>
      <vt:lpstr>I-代表性启发式(Representativeness heuristic）</vt:lpstr>
      <vt:lpstr>PowerPoint 演示文稿</vt:lpstr>
      <vt:lpstr>代表性偏差的来源</vt:lpstr>
      <vt:lpstr>实验5-2：身份判断</vt:lpstr>
      <vt:lpstr>这人更可能是以下哪个身份？</vt:lpstr>
      <vt:lpstr>实验5-1：职业判断</vt:lpstr>
      <vt:lpstr>琳达更可能是以下哪个身份？</vt:lpstr>
      <vt:lpstr>PowerPoint 演示文稿</vt:lpstr>
      <vt:lpstr>样本容量偏差</vt:lpstr>
      <vt:lpstr>小数定律 Law of small numbers</vt:lpstr>
      <vt:lpstr>实验：赌徒谬误Gambler's fallacy</vt:lpstr>
      <vt:lpstr>热手效应Hot-hand effect</vt:lpstr>
      <vt:lpstr>实验5-3：学分预测</vt:lpstr>
      <vt:lpstr>2-可得性启发法</vt:lpstr>
      <vt:lpstr>可得性启发法 Availability heuristic</vt:lpstr>
      <vt:lpstr>可得性启发法判断的流程</vt:lpstr>
      <vt:lpstr>可得性偏差的来源</vt:lpstr>
      <vt:lpstr>实验5-4：单词判断</vt:lpstr>
      <vt:lpstr>实验结果及分析 </vt:lpstr>
      <vt:lpstr>实例：出租车和滴滴哪个更安全</vt:lpstr>
      <vt:lpstr>3-锚定与调整启发法  Anchoring and adjustment heuristic</vt:lpstr>
      <vt:lpstr>实验5-6：数字连乘</vt:lpstr>
      <vt:lpstr>实验结果分析</vt:lpstr>
      <vt:lpstr>锚定与调整的判断过程</vt:lpstr>
      <vt:lpstr>锚定导致的偏差 </vt:lpstr>
      <vt:lpstr>实验5-5：幸运轮实验</vt:lpstr>
      <vt:lpstr>实验结果分析</vt:lpstr>
      <vt:lpstr>实验5-7：下赌注实验</vt:lpstr>
      <vt:lpstr>实验结果分析</vt:lpstr>
      <vt:lpstr>PowerPoint 演示文稿</vt:lpstr>
      <vt:lpstr>PowerPoint 演示文稿</vt:lpstr>
      <vt:lpstr>认知失调</vt:lpstr>
      <vt:lpstr>4-情感启发法 Affect heuristic</vt:lpstr>
      <vt:lpstr>情感启发式模型</vt:lpstr>
      <vt:lpstr>PowerPoint 演示文稿</vt:lpstr>
      <vt:lpstr>PowerPoint 演示文稿</vt:lpstr>
      <vt:lpstr>Muller-lyer错觉效应</vt:lpstr>
      <vt:lpstr>媒体框架：照骗？</vt:lpstr>
      <vt:lpstr>背景对判断的影响</vt:lpstr>
      <vt:lpstr>框架与框架独立</vt:lpstr>
      <vt:lpstr>框架（定）依赖 Framing dependence</vt:lpstr>
      <vt:lpstr>实验5-8：士兵突围</vt:lpstr>
      <vt:lpstr>实验5-8：士兵突围</vt:lpstr>
      <vt:lpstr>实验结果及分析</vt:lpstr>
      <vt:lpstr>框定依赖对恒定性的违背</vt:lpstr>
      <vt:lpstr>框定依赖对优势性的违背</vt:lpstr>
      <vt:lpstr>框定依赖导致诱导效应</vt:lpstr>
      <vt:lpstr>实验5-11：医疗框定</vt:lpstr>
      <vt:lpstr>实验5-11：医疗框定</vt:lpstr>
      <vt:lpstr>实验结果及分析</vt:lpstr>
      <vt:lpstr>本章小结</vt:lpstr>
    </vt:vector>
  </TitlesOfParts>
  <Company>第一PPT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绿色简洁扁平化</dc:title>
  <dc:creator>第一PPT</dc:creator>
  <cp:keywords>www.1ppt.com</cp:keywords>
  <dc:description>www.1ppt.com</dc:description>
  <cp:lastModifiedBy>jenny</cp:lastModifiedBy>
  <cp:revision>329</cp:revision>
  <dcterms:created xsi:type="dcterms:W3CDTF">2015-11-13T02:17:00Z</dcterms:created>
  <dcterms:modified xsi:type="dcterms:W3CDTF">2020-10-21T03:36:17Z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